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7"/>
  </p:notesMasterIdLst>
  <p:handoutMasterIdLst>
    <p:handoutMasterId r:id="rId38"/>
  </p:handoutMasterIdLst>
  <p:sldIdLst>
    <p:sldId id="256" r:id="rId5"/>
    <p:sldId id="302" r:id="rId6"/>
    <p:sldId id="303" r:id="rId7"/>
    <p:sldId id="295" r:id="rId8"/>
    <p:sldId id="304" r:id="rId9"/>
    <p:sldId id="305" r:id="rId10"/>
    <p:sldId id="298" r:id="rId11"/>
    <p:sldId id="329" r:id="rId12"/>
    <p:sldId id="306" r:id="rId13"/>
    <p:sldId id="307" r:id="rId14"/>
    <p:sldId id="308" r:id="rId15"/>
    <p:sldId id="310" r:id="rId16"/>
    <p:sldId id="311" r:id="rId17"/>
    <p:sldId id="312" r:id="rId18"/>
    <p:sldId id="313" r:id="rId19"/>
    <p:sldId id="314" r:id="rId20"/>
    <p:sldId id="315" r:id="rId21"/>
    <p:sldId id="299" r:id="rId22"/>
    <p:sldId id="316" r:id="rId23"/>
    <p:sldId id="300" r:id="rId24"/>
    <p:sldId id="317" r:id="rId25"/>
    <p:sldId id="318" r:id="rId26"/>
    <p:sldId id="319" r:id="rId27"/>
    <p:sldId id="320" r:id="rId28"/>
    <p:sldId id="321" r:id="rId29"/>
    <p:sldId id="322" r:id="rId30"/>
    <p:sldId id="323" r:id="rId31"/>
    <p:sldId id="324" r:id="rId32"/>
    <p:sldId id="325" r:id="rId33"/>
    <p:sldId id="326" r:id="rId34"/>
    <p:sldId id="327" r:id="rId35"/>
    <p:sldId id="328" r:id="rId36"/>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98" userDrawn="1">
          <p15:clr>
            <a:srgbClr val="A4A3A4"/>
          </p15:clr>
        </p15:guide>
        <p15:guide id="2" pos="149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1F4E"/>
    <a:srgbClr val="3F9DA5"/>
    <a:srgbClr val="EC663A"/>
    <a:srgbClr val="F89E50"/>
    <a:srgbClr val="E9CF49"/>
    <a:srgbClr val="2254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8A503B-C27D-43C3-9214-91D08D79E1B3}" v="7" dt="2026-05-04T14:21:43.802"/>
    <p1510:client id="{FCA42514-2EDF-443E-99AF-6DA755910DB9}" v="1" dt="2026-05-04T14:37:55.30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320" y="52"/>
      </p:cViewPr>
      <p:guideLst>
        <p:guide orient="horz" pos="1298"/>
        <p:guide pos="1497"/>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eline TISON" userId="9dccd434-b37d-4431-a61e-e58128ecf7e3" providerId="ADAL" clId="{ADC7D6EC-7F31-41F1-AF45-F1BDF6901A59}"/>
    <pc:docChg chg="undo custSel addSld delSld modSld">
      <pc:chgData name="Ameline TISON" userId="9dccd434-b37d-4431-a61e-e58128ecf7e3" providerId="ADAL" clId="{ADC7D6EC-7F31-41F1-AF45-F1BDF6901A59}" dt="2026-05-04T14:38:27.234" v="759" actId="2890"/>
      <pc:docMkLst>
        <pc:docMk/>
      </pc:docMkLst>
      <pc:sldChg chg="addSp delSp modSp mod">
        <pc:chgData name="Ameline TISON" userId="9dccd434-b37d-4431-a61e-e58128ecf7e3" providerId="ADAL" clId="{ADC7D6EC-7F31-41F1-AF45-F1BDF6901A59}" dt="2026-05-04T14:38:07.588" v="739" actId="114"/>
        <pc:sldMkLst>
          <pc:docMk/>
          <pc:sldMk cId="3089326183" sldId="256"/>
        </pc:sldMkLst>
        <pc:spChg chg="mod">
          <ac:chgData name="Ameline TISON" userId="9dccd434-b37d-4431-a61e-e58128ecf7e3" providerId="ADAL" clId="{ADC7D6EC-7F31-41F1-AF45-F1BDF6901A59}" dt="2026-04-17T07:44:07.734" v="257" actId="1076"/>
          <ac:spMkLst>
            <pc:docMk/>
            <pc:sldMk cId="3089326183" sldId="256"/>
            <ac:spMk id="9" creationId="{00000000-0000-0000-0000-000000000000}"/>
          </ac:spMkLst>
        </pc:spChg>
        <pc:spChg chg="add del mod">
          <ac:chgData name="Ameline TISON" userId="9dccd434-b37d-4431-a61e-e58128ecf7e3" providerId="ADAL" clId="{ADC7D6EC-7F31-41F1-AF45-F1BDF6901A59}" dt="2026-05-04T14:38:07.588" v="739" actId="114"/>
          <ac:spMkLst>
            <pc:docMk/>
            <pc:sldMk cId="3089326183" sldId="256"/>
            <ac:spMk id="10" creationId="{00000000-0000-0000-0000-000000000000}"/>
          </ac:spMkLst>
        </pc:spChg>
        <pc:spChg chg="mod">
          <ac:chgData name="Ameline TISON" userId="9dccd434-b37d-4431-a61e-e58128ecf7e3" providerId="ADAL" clId="{ADC7D6EC-7F31-41F1-AF45-F1BDF6901A59}" dt="2026-04-17T07:43:01.790" v="234" actId="1076"/>
          <ac:spMkLst>
            <pc:docMk/>
            <pc:sldMk cId="3089326183" sldId="256"/>
            <ac:spMk id="18" creationId="{00000000-0000-0000-0000-000000000000}"/>
          </ac:spMkLst>
        </pc:spChg>
        <pc:spChg chg="mod">
          <ac:chgData name="Ameline TISON" userId="9dccd434-b37d-4431-a61e-e58128ecf7e3" providerId="ADAL" clId="{ADC7D6EC-7F31-41F1-AF45-F1BDF6901A59}" dt="2026-04-17T07:43:04.315" v="235" actId="1076"/>
          <ac:spMkLst>
            <pc:docMk/>
            <pc:sldMk cId="3089326183" sldId="256"/>
            <ac:spMk id="19" creationId="{00000000-0000-0000-0000-000000000000}"/>
          </ac:spMkLst>
        </pc:spChg>
        <pc:picChg chg="add mod">
          <ac:chgData name="Ameline TISON" userId="9dccd434-b37d-4431-a61e-e58128ecf7e3" providerId="ADAL" clId="{ADC7D6EC-7F31-41F1-AF45-F1BDF6901A59}" dt="2026-04-17T07:52:03.138" v="382" actId="1037"/>
          <ac:picMkLst>
            <pc:docMk/>
            <pc:sldMk cId="3089326183" sldId="256"/>
            <ac:picMk id="2" creationId="{41CB1B9D-CEB5-B536-8B82-647BB5ED213A}"/>
          </ac:picMkLst>
        </pc:picChg>
        <pc:picChg chg="add mod">
          <ac:chgData name="Ameline TISON" userId="9dccd434-b37d-4431-a61e-e58128ecf7e3" providerId="ADAL" clId="{ADC7D6EC-7F31-41F1-AF45-F1BDF6901A59}" dt="2026-04-17T07:52:19.423" v="386" actId="1035"/>
          <ac:picMkLst>
            <pc:docMk/>
            <pc:sldMk cId="3089326183" sldId="256"/>
            <ac:picMk id="3" creationId="{595F7F8C-5EA2-CBBC-B70B-3B5F6118CC51}"/>
          </ac:picMkLst>
        </pc:picChg>
        <pc:picChg chg="mod">
          <ac:chgData name="Ameline TISON" userId="9dccd434-b37d-4431-a61e-e58128ecf7e3" providerId="ADAL" clId="{ADC7D6EC-7F31-41F1-AF45-F1BDF6901A59}" dt="2026-04-17T07:44:04.057" v="256" actId="1076"/>
          <ac:picMkLst>
            <pc:docMk/>
            <pc:sldMk cId="3089326183" sldId="256"/>
            <ac:picMk id="4" creationId="{00000000-0000-0000-0000-000000000000}"/>
          </ac:picMkLst>
        </pc:picChg>
        <pc:picChg chg="add mod">
          <ac:chgData name="Ameline TISON" userId="9dccd434-b37d-4431-a61e-e58128ecf7e3" providerId="ADAL" clId="{ADC7D6EC-7F31-41F1-AF45-F1BDF6901A59}" dt="2026-04-17T07:52:03.138" v="382" actId="1037"/>
          <ac:picMkLst>
            <pc:docMk/>
            <pc:sldMk cId="3089326183" sldId="256"/>
            <ac:picMk id="5" creationId="{032A6581-1011-FE55-B4E8-12E407479ECB}"/>
          </ac:picMkLst>
        </pc:picChg>
        <pc:picChg chg="mod">
          <ac:chgData name="Ameline TISON" userId="9dccd434-b37d-4431-a61e-e58128ecf7e3" providerId="ADAL" clId="{ADC7D6EC-7F31-41F1-AF45-F1BDF6901A59}" dt="2026-04-17T07:52:27.134" v="389" actId="1035"/>
          <ac:picMkLst>
            <pc:docMk/>
            <pc:sldMk cId="3089326183" sldId="256"/>
            <ac:picMk id="15" creationId="{00000000-0000-0000-0000-000000000000}"/>
          </ac:picMkLst>
        </pc:picChg>
      </pc:sldChg>
      <pc:sldChg chg="addSp delSp modSp mod">
        <pc:chgData name="Ameline TISON" userId="9dccd434-b37d-4431-a61e-e58128ecf7e3" providerId="ADAL" clId="{ADC7D6EC-7F31-41F1-AF45-F1BDF6901A59}" dt="2026-05-04T14:38:13.066" v="746" actId="20577"/>
        <pc:sldMkLst>
          <pc:docMk/>
          <pc:sldMk cId="823003048" sldId="294"/>
        </pc:sldMkLst>
        <pc:spChg chg="mod">
          <ac:chgData name="Ameline TISON" userId="9dccd434-b37d-4431-a61e-e58128ecf7e3" providerId="ADAL" clId="{ADC7D6EC-7F31-41F1-AF45-F1BDF6901A59}" dt="2026-05-04T14:38:13.066" v="746" actId="20577"/>
          <ac:spMkLst>
            <pc:docMk/>
            <pc:sldMk cId="823003048" sldId="294"/>
            <ac:spMk id="9" creationId="{CDFB44F5-B7E4-B0EC-CA2C-A30628F7AB82}"/>
          </ac:spMkLst>
        </pc:spChg>
        <pc:spChg chg="add del mod">
          <ac:chgData name="Ameline TISON" userId="9dccd434-b37d-4431-a61e-e58128ecf7e3" providerId="ADAL" clId="{ADC7D6EC-7F31-41F1-AF45-F1BDF6901A59}" dt="2026-04-17T07:36:11.959" v="71" actId="20577"/>
          <ac:spMkLst>
            <pc:docMk/>
            <pc:sldMk cId="823003048" sldId="294"/>
            <ac:spMk id="10" creationId="{0F7C07FC-57A7-DD1C-050D-946B2E59C111}"/>
          </ac:spMkLst>
        </pc:spChg>
      </pc:sldChg>
      <pc:sldChg chg="add del">
        <pc:chgData name="Ameline TISON" userId="9dccd434-b37d-4431-a61e-e58128ecf7e3" providerId="ADAL" clId="{ADC7D6EC-7F31-41F1-AF45-F1BDF6901A59}" dt="2026-05-04T14:22:20.072" v="700" actId="47"/>
        <pc:sldMkLst>
          <pc:docMk/>
          <pc:sldMk cId="536454518" sldId="295"/>
        </pc:sldMkLst>
      </pc:sldChg>
      <pc:sldChg chg="add">
        <pc:chgData name="Ameline TISON" userId="9dccd434-b37d-4431-a61e-e58128ecf7e3" providerId="ADAL" clId="{ADC7D6EC-7F31-41F1-AF45-F1BDF6901A59}" dt="2026-05-04T14:38:19.231" v="754" actId="2890"/>
        <pc:sldMkLst>
          <pc:docMk/>
          <pc:sldMk cId="1687588600" sldId="295"/>
        </pc:sldMkLst>
      </pc:sldChg>
      <pc:sldChg chg="add del">
        <pc:chgData name="Ameline TISON" userId="9dccd434-b37d-4431-a61e-e58128ecf7e3" providerId="ADAL" clId="{ADC7D6EC-7F31-41F1-AF45-F1BDF6901A59}" dt="2026-05-04T14:38:15.367" v="747" actId="47"/>
        <pc:sldMkLst>
          <pc:docMk/>
          <pc:sldMk cId="1718304898" sldId="295"/>
        </pc:sldMkLst>
      </pc:sldChg>
      <pc:sldChg chg="add del">
        <pc:chgData name="Ameline TISON" userId="9dccd434-b37d-4431-a61e-e58128ecf7e3" providerId="ADAL" clId="{ADC7D6EC-7F31-41F1-AF45-F1BDF6901A59}" dt="2026-05-04T14:38:15.745" v="748" actId="47"/>
        <pc:sldMkLst>
          <pc:docMk/>
          <pc:sldMk cId="180153693" sldId="296"/>
        </pc:sldMkLst>
      </pc:sldChg>
      <pc:sldChg chg="add">
        <pc:chgData name="Ameline TISON" userId="9dccd434-b37d-4431-a61e-e58128ecf7e3" providerId="ADAL" clId="{ADC7D6EC-7F31-41F1-AF45-F1BDF6901A59}" dt="2026-05-04T14:38:21.860" v="755" actId="2890"/>
        <pc:sldMkLst>
          <pc:docMk/>
          <pc:sldMk cId="2145086980" sldId="296"/>
        </pc:sldMkLst>
      </pc:sldChg>
      <pc:sldChg chg="add del">
        <pc:chgData name="Ameline TISON" userId="9dccd434-b37d-4431-a61e-e58128ecf7e3" providerId="ADAL" clId="{ADC7D6EC-7F31-41F1-AF45-F1BDF6901A59}" dt="2026-05-04T14:22:20.566" v="701" actId="47"/>
        <pc:sldMkLst>
          <pc:docMk/>
          <pc:sldMk cId="3330905970" sldId="296"/>
        </pc:sldMkLst>
      </pc:sldChg>
      <pc:sldChg chg="add del">
        <pc:chgData name="Ameline TISON" userId="9dccd434-b37d-4431-a61e-e58128ecf7e3" providerId="ADAL" clId="{ADC7D6EC-7F31-41F1-AF45-F1BDF6901A59}" dt="2026-05-04T14:22:20.874" v="702" actId="47"/>
        <pc:sldMkLst>
          <pc:docMk/>
          <pc:sldMk cId="1616140841" sldId="297"/>
        </pc:sldMkLst>
      </pc:sldChg>
      <pc:sldChg chg="add">
        <pc:chgData name="Ameline TISON" userId="9dccd434-b37d-4431-a61e-e58128ecf7e3" providerId="ADAL" clId="{ADC7D6EC-7F31-41F1-AF45-F1BDF6901A59}" dt="2026-05-04T14:38:23.303" v="756" actId="2890"/>
        <pc:sldMkLst>
          <pc:docMk/>
          <pc:sldMk cId="1929577249" sldId="297"/>
        </pc:sldMkLst>
      </pc:sldChg>
      <pc:sldChg chg="add del">
        <pc:chgData name="Ameline TISON" userId="9dccd434-b37d-4431-a61e-e58128ecf7e3" providerId="ADAL" clId="{ADC7D6EC-7F31-41F1-AF45-F1BDF6901A59}" dt="2026-05-04T14:38:16.079" v="749" actId="47"/>
        <pc:sldMkLst>
          <pc:docMk/>
          <pc:sldMk cId="3187729634" sldId="297"/>
        </pc:sldMkLst>
      </pc:sldChg>
      <pc:sldChg chg="add">
        <pc:chgData name="Ameline TISON" userId="9dccd434-b37d-4431-a61e-e58128ecf7e3" providerId="ADAL" clId="{ADC7D6EC-7F31-41F1-AF45-F1BDF6901A59}" dt="2026-05-04T14:38:24.718" v="757" actId="2890"/>
        <pc:sldMkLst>
          <pc:docMk/>
          <pc:sldMk cId="985607346" sldId="298"/>
        </pc:sldMkLst>
      </pc:sldChg>
      <pc:sldChg chg="add del">
        <pc:chgData name="Ameline TISON" userId="9dccd434-b37d-4431-a61e-e58128ecf7e3" providerId="ADAL" clId="{ADC7D6EC-7F31-41F1-AF45-F1BDF6901A59}" dt="2026-05-04T14:38:16.432" v="750" actId="47"/>
        <pc:sldMkLst>
          <pc:docMk/>
          <pc:sldMk cId="2597983466" sldId="298"/>
        </pc:sldMkLst>
      </pc:sldChg>
      <pc:sldChg chg="add del">
        <pc:chgData name="Ameline TISON" userId="9dccd434-b37d-4431-a61e-e58128ecf7e3" providerId="ADAL" clId="{ADC7D6EC-7F31-41F1-AF45-F1BDF6901A59}" dt="2026-05-04T14:22:21.138" v="703" actId="47"/>
        <pc:sldMkLst>
          <pc:docMk/>
          <pc:sldMk cId="3095786636" sldId="298"/>
        </pc:sldMkLst>
      </pc:sldChg>
      <pc:sldChg chg="add del">
        <pc:chgData name="Ameline TISON" userId="9dccd434-b37d-4431-a61e-e58128ecf7e3" providerId="ADAL" clId="{ADC7D6EC-7F31-41F1-AF45-F1BDF6901A59}" dt="2026-05-04T14:38:16.757" v="751" actId="47"/>
        <pc:sldMkLst>
          <pc:docMk/>
          <pc:sldMk cId="2187140523" sldId="299"/>
        </pc:sldMkLst>
      </pc:sldChg>
      <pc:sldChg chg="add">
        <pc:chgData name="Ameline TISON" userId="9dccd434-b37d-4431-a61e-e58128ecf7e3" providerId="ADAL" clId="{ADC7D6EC-7F31-41F1-AF45-F1BDF6901A59}" dt="2026-05-04T14:38:25.964" v="758" actId="2890"/>
        <pc:sldMkLst>
          <pc:docMk/>
          <pc:sldMk cId="2597148549" sldId="299"/>
        </pc:sldMkLst>
      </pc:sldChg>
      <pc:sldChg chg="add del">
        <pc:chgData name="Ameline TISON" userId="9dccd434-b37d-4431-a61e-e58128ecf7e3" providerId="ADAL" clId="{ADC7D6EC-7F31-41F1-AF45-F1BDF6901A59}" dt="2026-05-04T14:22:21.717" v="704" actId="47"/>
        <pc:sldMkLst>
          <pc:docMk/>
          <pc:sldMk cId="3110235498" sldId="299"/>
        </pc:sldMkLst>
      </pc:sldChg>
      <pc:sldChg chg="add del">
        <pc:chgData name="Ameline TISON" userId="9dccd434-b37d-4431-a61e-e58128ecf7e3" providerId="ADAL" clId="{ADC7D6EC-7F31-41F1-AF45-F1BDF6901A59}" dt="2026-05-04T14:38:17.165" v="752" actId="47"/>
        <pc:sldMkLst>
          <pc:docMk/>
          <pc:sldMk cId="43718127" sldId="300"/>
        </pc:sldMkLst>
      </pc:sldChg>
      <pc:sldChg chg="add del">
        <pc:chgData name="Ameline TISON" userId="9dccd434-b37d-4431-a61e-e58128ecf7e3" providerId="ADAL" clId="{ADC7D6EC-7F31-41F1-AF45-F1BDF6901A59}" dt="2026-05-04T14:22:22.137" v="705" actId="47"/>
        <pc:sldMkLst>
          <pc:docMk/>
          <pc:sldMk cId="565355602" sldId="300"/>
        </pc:sldMkLst>
      </pc:sldChg>
      <pc:sldChg chg="add">
        <pc:chgData name="Ameline TISON" userId="9dccd434-b37d-4431-a61e-e58128ecf7e3" providerId="ADAL" clId="{ADC7D6EC-7F31-41F1-AF45-F1BDF6901A59}" dt="2026-05-04T14:38:27.234" v="759" actId="2890"/>
        <pc:sldMkLst>
          <pc:docMk/>
          <pc:sldMk cId="2689339552" sldId="300"/>
        </pc:sldMkLst>
      </pc:sldChg>
      <pc:sldChg chg="add del">
        <pc:chgData name="Ameline TISON" userId="9dccd434-b37d-4431-a61e-e58128ecf7e3" providerId="ADAL" clId="{ADC7D6EC-7F31-41F1-AF45-F1BDF6901A59}" dt="2026-05-04T14:38:17.683" v="753" actId="47"/>
        <pc:sldMkLst>
          <pc:docMk/>
          <pc:sldMk cId="2329650841" sldId="301"/>
        </pc:sldMkLst>
      </pc:sldChg>
      <pc:sldChg chg="add del">
        <pc:chgData name="Ameline TISON" userId="9dccd434-b37d-4431-a61e-e58128ecf7e3" providerId="ADAL" clId="{ADC7D6EC-7F31-41F1-AF45-F1BDF6901A59}" dt="2026-05-04T14:22:22.728" v="706" actId="47"/>
        <pc:sldMkLst>
          <pc:docMk/>
          <pc:sldMk cId="2953629670" sldId="30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A7C3D9-8B2E-44FC-A91C-37E4484463A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F75B1F0D-0CDB-48B3-B5B5-7757C21BFCCB}">
      <dgm:prSet phldrT="[Texte]" custT="1"/>
      <dgm:spPr/>
      <dgm:t>
        <a:bodyPr/>
        <a:lstStyle/>
        <a:p>
          <a:r>
            <a:rPr lang="fr-FR" sz="2000" b="1" dirty="0" smtClean="0">
              <a:latin typeface="+mn-lt"/>
            </a:rPr>
            <a:t>The Colonial </a:t>
          </a:r>
          <a:r>
            <a:rPr lang="fr-FR" sz="2000" b="1" dirty="0" err="1" smtClean="0">
              <a:latin typeface="+mn-lt"/>
            </a:rPr>
            <a:t>Legacy</a:t>
          </a:r>
          <a:endParaRPr lang="fr-FR" sz="2000" b="1" dirty="0">
            <a:latin typeface="+mn-lt"/>
          </a:endParaRPr>
        </a:p>
      </dgm:t>
    </dgm:pt>
    <dgm:pt modelId="{AA9DD92F-440F-4F5C-9B7A-D8C8A01D9936}" type="parTrans" cxnId="{5A559665-E34E-47C2-8B9A-C0E769D82C46}">
      <dgm:prSet/>
      <dgm:spPr/>
      <dgm:t>
        <a:bodyPr/>
        <a:lstStyle/>
        <a:p>
          <a:endParaRPr lang="fr-FR"/>
        </a:p>
      </dgm:t>
    </dgm:pt>
    <dgm:pt modelId="{726E3303-49F2-44BF-95C5-4770B85A5C43}" type="sibTrans" cxnId="{5A559665-E34E-47C2-8B9A-C0E769D82C46}">
      <dgm:prSet/>
      <dgm:spPr/>
      <dgm:t>
        <a:bodyPr/>
        <a:lstStyle/>
        <a:p>
          <a:endParaRPr lang="fr-FR"/>
        </a:p>
      </dgm:t>
    </dgm:pt>
    <dgm:pt modelId="{9BD32FC9-E6FC-4480-B580-E9FF7F1DCDA0}">
      <dgm:prSet phldrT="[Texte]" custT="1"/>
      <dgm:spPr/>
      <dgm:t>
        <a:bodyPr/>
        <a:lstStyle/>
        <a:p>
          <a:r>
            <a:rPr lang="en-GB" sz="1800" dirty="0" smtClean="0">
              <a:latin typeface="Calibri" panose="020F0502020204030204" pitchFamily="34" charset="0"/>
              <a:ea typeface="Calibri" panose="020F0502020204030204" pitchFamily="34" charset="0"/>
              <a:cs typeface="Calibri" panose="020F0502020204030204" pitchFamily="34" charset="0"/>
            </a:rPr>
            <a:t>Near-total absence of human rights protections during the colonial era.</a:t>
          </a:r>
          <a:endParaRPr lang="fr-FR" sz="1800" dirty="0"/>
        </a:p>
      </dgm:t>
    </dgm:pt>
    <dgm:pt modelId="{BB2CE73E-FE2E-4527-AD3E-D1EA66D9D0DB}" type="parTrans" cxnId="{826128DA-927F-4A97-9DBF-84CE5F605A24}">
      <dgm:prSet/>
      <dgm:spPr/>
      <dgm:t>
        <a:bodyPr/>
        <a:lstStyle/>
        <a:p>
          <a:endParaRPr lang="fr-FR"/>
        </a:p>
      </dgm:t>
    </dgm:pt>
    <dgm:pt modelId="{F499300B-B31E-4579-8E6C-F1AF7DAB4EFE}" type="sibTrans" cxnId="{826128DA-927F-4A97-9DBF-84CE5F605A24}">
      <dgm:prSet/>
      <dgm:spPr/>
      <dgm:t>
        <a:bodyPr/>
        <a:lstStyle/>
        <a:p>
          <a:endParaRPr lang="fr-FR"/>
        </a:p>
      </dgm:t>
    </dgm:pt>
    <dgm:pt modelId="{3E02142D-00EE-40E6-BD94-CCB0E05C7B99}">
      <dgm:prSet custT="1"/>
      <dgm:spPr/>
      <dgm:t>
        <a:bodyPr/>
        <a:lstStyle/>
        <a:p>
          <a:r>
            <a:rPr lang="en-GB" sz="1800" dirty="0" smtClean="0">
              <a:latin typeface="Calibri" panose="020F0502020204030204" pitchFamily="34" charset="0"/>
              <a:ea typeface="Calibri" panose="020F0502020204030204" pitchFamily="34" charset="0"/>
              <a:cs typeface="Calibri" panose="020F0502020204030204" pitchFamily="34" charset="0"/>
            </a:rPr>
            <a:t>Prevalence of racial domination, forced labour, political repression, land dispossession, and denial of political participation.</a:t>
          </a:r>
          <a:endParaRPr lang="fr-FR" sz="1800" dirty="0">
            <a:latin typeface="Calibri" panose="020F0502020204030204" pitchFamily="34" charset="0"/>
            <a:ea typeface="Calibri" panose="020F0502020204030204" pitchFamily="34" charset="0"/>
            <a:cs typeface="Times New Roman" panose="02020603050405020304" pitchFamily="18" charset="0"/>
          </a:endParaRPr>
        </a:p>
      </dgm:t>
    </dgm:pt>
    <dgm:pt modelId="{9F4D1FD4-AAB7-4AA4-9A36-92A959D55A79}" type="parTrans" cxnId="{A1E16604-88B2-4A9B-BE5F-5EBFC832C275}">
      <dgm:prSet/>
      <dgm:spPr/>
      <dgm:t>
        <a:bodyPr/>
        <a:lstStyle/>
        <a:p>
          <a:endParaRPr lang="fr-FR"/>
        </a:p>
      </dgm:t>
    </dgm:pt>
    <dgm:pt modelId="{165B86DB-7F4F-4F15-9B0D-3FF211D5906A}" type="sibTrans" cxnId="{A1E16604-88B2-4A9B-BE5F-5EBFC832C275}">
      <dgm:prSet/>
      <dgm:spPr/>
      <dgm:t>
        <a:bodyPr/>
        <a:lstStyle/>
        <a:p>
          <a:endParaRPr lang="fr-FR"/>
        </a:p>
      </dgm:t>
    </dgm:pt>
    <dgm:pt modelId="{60F12DFF-379C-4803-86C7-DB0F48EF153C}">
      <dgm:prSet custT="1"/>
      <dgm:spPr/>
      <dgm:t>
        <a:bodyPr/>
        <a:lstStyle/>
        <a:p>
          <a:r>
            <a:rPr lang="en-GB" sz="1500" dirty="0" smtClean="0"/>
            <a:t>Mobilization of African leaders around anti-colonial solidarity.</a:t>
          </a:r>
          <a:endParaRPr lang="fr-FR" sz="1500" dirty="0"/>
        </a:p>
      </dgm:t>
    </dgm:pt>
    <dgm:pt modelId="{F0532F4B-2385-4CE6-A24D-2297A8695A98}" type="parTrans" cxnId="{18024281-EBCE-44C8-A99D-B1CD5AAB6277}">
      <dgm:prSet/>
      <dgm:spPr/>
      <dgm:t>
        <a:bodyPr/>
        <a:lstStyle/>
        <a:p>
          <a:endParaRPr lang="fr-FR"/>
        </a:p>
      </dgm:t>
    </dgm:pt>
    <dgm:pt modelId="{05A5204C-684F-43F8-85F7-5780E9A05F88}" type="sibTrans" cxnId="{18024281-EBCE-44C8-A99D-B1CD5AAB6277}">
      <dgm:prSet/>
      <dgm:spPr/>
      <dgm:t>
        <a:bodyPr/>
        <a:lstStyle/>
        <a:p>
          <a:endParaRPr lang="fr-FR"/>
        </a:p>
      </dgm:t>
    </dgm:pt>
    <dgm:pt modelId="{01DB2A4D-8463-4316-B3FB-DF5803D90BB1}">
      <dgm:prSet custT="1"/>
      <dgm:spPr/>
      <dgm:t>
        <a:bodyPr/>
        <a:lstStyle/>
        <a:p>
          <a:r>
            <a:rPr lang="en-GB" sz="1500" dirty="0" smtClean="0"/>
            <a:t>Strict defence of state sovereignty and territorial integrity.</a:t>
          </a:r>
          <a:endParaRPr lang="fr-FR" sz="1500" dirty="0"/>
        </a:p>
      </dgm:t>
    </dgm:pt>
    <dgm:pt modelId="{4A610EB3-EFF2-4A6A-AE7F-8959F118B220}" type="parTrans" cxnId="{4FA98232-86E3-4600-B373-AFB49F5EAFAD}">
      <dgm:prSet/>
      <dgm:spPr/>
      <dgm:t>
        <a:bodyPr/>
        <a:lstStyle/>
        <a:p>
          <a:endParaRPr lang="fr-FR"/>
        </a:p>
      </dgm:t>
    </dgm:pt>
    <dgm:pt modelId="{4A01B3C9-C287-4F08-96FA-0F06D15261AC}" type="sibTrans" cxnId="{4FA98232-86E3-4600-B373-AFB49F5EAFAD}">
      <dgm:prSet/>
      <dgm:spPr/>
      <dgm:t>
        <a:bodyPr/>
        <a:lstStyle/>
        <a:p>
          <a:endParaRPr lang="fr-FR"/>
        </a:p>
      </dgm:t>
    </dgm:pt>
    <dgm:pt modelId="{7D777351-64A5-474B-9A38-87421DF047C0}">
      <dgm:prSet custT="1"/>
      <dgm:spPr/>
      <dgm:t>
        <a:bodyPr/>
        <a:lstStyle/>
        <a:p>
          <a:r>
            <a:rPr lang="en-GB" sz="1500" dirty="0" smtClean="0"/>
            <a:t>Prioritization of </a:t>
          </a:r>
          <a:r>
            <a:rPr lang="en-GB" sz="1600" dirty="0" smtClean="0"/>
            <a:t>national</a:t>
          </a:r>
          <a:r>
            <a:rPr lang="en-GB" sz="1500" dirty="0" smtClean="0"/>
            <a:t> unity and economic development.</a:t>
          </a:r>
          <a:endParaRPr lang="fr-FR" sz="1500" dirty="0"/>
        </a:p>
      </dgm:t>
    </dgm:pt>
    <dgm:pt modelId="{58D17F20-1DD9-42A5-AA6B-6C66338F9D8D}" type="parTrans" cxnId="{B397459A-EC3A-4149-A6E1-3CFF0E07AFF9}">
      <dgm:prSet/>
      <dgm:spPr/>
      <dgm:t>
        <a:bodyPr/>
        <a:lstStyle/>
        <a:p>
          <a:endParaRPr lang="fr-FR"/>
        </a:p>
      </dgm:t>
    </dgm:pt>
    <dgm:pt modelId="{1CC8621A-0BD2-4ABA-BD4D-DE6B8E4649D2}" type="sibTrans" cxnId="{B397459A-EC3A-4149-A6E1-3CFF0E07AFF9}">
      <dgm:prSet/>
      <dgm:spPr/>
      <dgm:t>
        <a:bodyPr/>
        <a:lstStyle/>
        <a:p>
          <a:endParaRPr lang="fr-FR"/>
        </a:p>
      </dgm:t>
    </dgm:pt>
    <dgm:pt modelId="{93B11DB2-639A-487D-9408-68B0A90B5F6B}">
      <dgm:prSet custT="1"/>
      <dgm:spPr/>
      <dgm:t>
        <a:bodyPr/>
        <a:lstStyle/>
        <a:p>
          <a:r>
            <a:rPr lang="en-GB" sz="1500" dirty="0" smtClean="0"/>
            <a:t>Affirmation of distinct African cultural diversity.</a:t>
          </a:r>
          <a:endParaRPr lang="fr-FR" sz="1500" dirty="0"/>
        </a:p>
      </dgm:t>
    </dgm:pt>
    <dgm:pt modelId="{41C557AB-16EA-4D74-A645-98472AFE356A}" type="parTrans" cxnId="{0706EA11-9C46-4BBB-99C1-241A5B4E8728}">
      <dgm:prSet/>
      <dgm:spPr/>
      <dgm:t>
        <a:bodyPr/>
        <a:lstStyle/>
        <a:p>
          <a:endParaRPr lang="fr-FR"/>
        </a:p>
      </dgm:t>
    </dgm:pt>
    <dgm:pt modelId="{E682218D-E232-40DA-A31D-CE2B2B340382}" type="sibTrans" cxnId="{0706EA11-9C46-4BBB-99C1-241A5B4E8728}">
      <dgm:prSet/>
      <dgm:spPr/>
      <dgm:t>
        <a:bodyPr/>
        <a:lstStyle/>
        <a:p>
          <a:endParaRPr lang="fr-FR"/>
        </a:p>
      </dgm:t>
    </dgm:pt>
    <dgm:pt modelId="{A4684EC4-D769-4493-9CC4-95C74B709E55}">
      <dgm:prSet custT="1"/>
      <dgm:spPr/>
      <dgm:t>
        <a:bodyPr/>
        <a:lstStyle/>
        <a:p>
          <a:r>
            <a:rPr lang="en-GB" sz="1500" b="1" dirty="0" smtClean="0"/>
            <a:t>Institutional Outcome</a:t>
          </a:r>
          <a:r>
            <a:rPr lang="en-GB" sz="1500" dirty="0" smtClean="0"/>
            <a:t>: The creation of the Organization of African Unity (OAU) in 1963 (25 May) ; succeeded by the AU on 9 July 2002</a:t>
          </a:r>
          <a:endParaRPr lang="fr-FR" sz="1500" dirty="0"/>
        </a:p>
      </dgm:t>
    </dgm:pt>
    <dgm:pt modelId="{5B94530E-E75E-4CAB-B913-52FC893D241D}" type="parTrans" cxnId="{C2B1A309-7A0E-4F51-87BB-A8B1204CB816}">
      <dgm:prSet/>
      <dgm:spPr/>
      <dgm:t>
        <a:bodyPr/>
        <a:lstStyle/>
        <a:p>
          <a:endParaRPr lang="fr-FR"/>
        </a:p>
      </dgm:t>
    </dgm:pt>
    <dgm:pt modelId="{84A2B34D-7FAF-47D5-A3A8-4CBC558B6BE7}" type="sibTrans" cxnId="{C2B1A309-7A0E-4F51-87BB-A8B1204CB816}">
      <dgm:prSet/>
      <dgm:spPr/>
      <dgm:t>
        <a:bodyPr/>
        <a:lstStyle/>
        <a:p>
          <a:endParaRPr lang="fr-FR"/>
        </a:p>
      </dgm:t>
    </dgm:pt>
    <dgm:pt modelId="{908255EE-0195-494C-9301-D6FA63BFFC82}">
      <dgm:prSet/>
      <dgm:spPr/>
      <dgm:t>
        <a:bodyPr/>
        <a:lstStyle/>
        <a:p>
          <a:endParaRPr lang="fr-FR"/>
        </a:p>
      </dgm:t>
    </dgm:pt>
    <dgm:pt modelId="{E0822E74-0BD5-4E8F-B939-0D136EBC7980}" type="sibTrans" cxnId="{5ACA0709-2231-4351-BFF5-0E737BC07B48}">
      <dgm:prSet/>
      <dgm:spPr/>
      <dgm:t>
        <a:bodyPr/>
        <a:lstStyle/>
        <a:p>
          <a:endParaRPr lang="fr-FR"/>
        </a:p>
      </dgm:t>
    </dgm:pt>
    <dgm:pt modelId="{7826AE3C-A7FA-4366-AD11-26AE21D72772}" type="parTrans" cxnId="{5ACA0709-2231-4351-BFF5-0E737BC07B48}">
      <dgm:prSet/>
      <dgm:spPr/>
      <dgm:t>
        <a:bodyPr/>
        <a:lstStyle/>
        <a:p>
          <a:endParaRPr lang="fr-FR"/>
        </a:p>
      </dgm:t>
    </dgm:pt>
    <dgm:pt modelId="{7504C5FB-ED92-418A-AAC1-AB841BFE7373}" type="pres">
      <dgm:prSet presAssocID="{00A7C3D9-8B2E-44FC-A91C-37E4484463AA}" presName="Name0" presStyleCnt="0">
        <dgm:presLayoutVars>
          <dgm:dir/>
          <dgm:animLvl val="lvl"/>
          <dgm:resizeHandles val="exact"/>
        </dgm:presLayoutVars>
      </dgm:prSet>
      <dgm:spPr/>
      <dgm:t>
        <a:bodyPr/>
        <a:lstStyle/>
        <a:p>
          <a:endParaRPr lang="fr-FR"/>
        </a:p>
      </dgm:t>
    </dgm:pt>
    <dgm:pt modelId="{DE0FDDAC-EC0C-4948-B261-5094F10A4299}" type="pres">
      <dgm:prSet presAssocID="{F75B1F0D-0CDB-48B3-B5B5-7757C21BFCCB}" presName="linNode" presStyleCnt="0"/>
      <dgm:spPr/>
    </dgm:pt>
    <dgm:pt modelId="{85E3FC98-384F-499E-9BF0-26C9D95B7CD3}" type="pres">
      <dgm:prSet presAssocID="{F75B1F0D-0CDB-48B3-B5B5-7757C21BFCCB}" presName="parentText" presStyleLbl="node1" presStyleIdx="0" presStyleCnt="2" custScaleX="56468" custScaleY="40801" custLinFactNeighborX="-5169" custLinFactNeighborY="-884">
        <dgm:presLayoutVars>
          <dgm:chMax val="1"/>
          <dgm:bulletEnabled val="1"/>
        </dgm:presLayoutVars>
      </dgm:prSet>
      <dgm:spPr/>
      <dgm:t>
        <a:bodyPr/>
        <a:lstStyle/>
        <a:p>
          <a:endParaRPr lang="fr-FR"/>
        </a:p>
      </dgm:t>
    </dgm:pt>
    <dgm:pt modelId="{4FC26454-3D91-4F16-B8B9-49CF58260598}" type="pres">
      <dgm:prSet presAssocID="{F75B1F0D-0CDB-48B3-B5B5-7757C21BFCCB}" presName="descendantText" presStyleLbl="alignAccFollowNode1" presStyleIdx="0" presStyleCnt="2" custScaleX="92062" custScaleY="82016" custLinFactNeighborX="16381" custLinFactNeighborY="-666">
        <dgm:presLayoutVars>
          <dgm:bulletEnabled val="1"/>
        </dgm:presLayoutVars>
      </dgm:prSet>
      <dgm:spPr/>
      <dgm:t>
        <a:bodyPr/>
        <a:lstStyle/>
        <a:p>
          <a:endParaRPr lang="fr-FR"/>
        </a:p>
      </dgm:t>
    </dgm:pt>
    <dgm:pt modelId="{361EF1DC-C850-44DD-8441-F4886DE104D5}" type="pres">
      <dgm:prSet presAssocID="{726E3303-49F2-44BF-95C5-4770B85A5C43}" presName="sp" presStyleCnt="0"/>
      <dgm:spPr/>
    </dgm:pt>
    <dgm:pt modelId="{D8E4E374-0BCE-471F-83F1-A96E6AC9A8AE}" type="pres">
      <dgm:prSet presAssocID="{908255EE-0195-494C-9301-D6FA63BFFC82}" presName="linNode" presStyleCnt="0"/>
      <dgm:spPr/>
    </dgm:pt>
    <dgm:pt modelId="{DB9329B9-A7F6-405C-A827-3B439AB1C5D2}" type="pres">
      <dgm:prSet presAssocID="{908255EE-0195-494C-9301-D6FA63BFFC82}" presName="parentText" presStyleLbl="node1" presStyleIdx="1" presStyleCnt="2" custScaleX="69128" custScaleY="38741" custLinFactNeighborX="-7764" custLinFactNeighborY="5010">
        <dgm:presLayoutVars>
          <dgm:chMax val="1"/>
          <dgm:bulletEnabled val="1"/>
        </dgm:presLayoutVars>
      </dgm:prSet>
      <dgm:spPr/>
      <dgm:t>
        <a:bodyPr/>
        <a:lstStyle/>
        <a:p>
          <a:endParaRPr lang="fr-FR"/>
        </a:p>
      </dgm:t>
    </dgm:pt>
    <dgm:pt modelId="{43CB4147-909E-4E1E-9FCA-2E26FFA13AD1}" type="pres">
      <dgm:prSet presAssocID="{908255EE-0195-494C-9301-D6FA63BFFC82}" presName="descendantText" presStyleLbl="alignAccFollowNode1" presStyleIdx="1" presStyleCnt="2" custScaleX="95622" custScaleY="92393" custLinFactNeighborX="3989" custLinFactNeighborY="6472">
        <dgm:presLayoutVars>
          <dgm:bulletEnabled val="1"/>
        </dgm:presLayoutVars>
      </dgm:prSet>
      <dgm:spPr/>
      <dgm:t>
        <a:bodyPr/>
        <a:lstStyle/>
        <a:p>
          <a:endParaRPr lang="fr-FR"/>
        </a:p>
      </dgm:t>
    </dgm:pt>
  </dgm:ptLst>
  <dgm:cxnLst>
    <dgm:cxn modelId="{C2B1A309-7A0E-4F51-87BB-A8B1204CB816}" srcId="{908255EE-0195-494C-9301-D6FA63BFFC82}" destId="{A4684EC4-D769-4493-9CC4-95C74B709E55}" srcOrd="4" destOrd="0" parTransId="{5B94530E-E75E-4CAB-B913-52FC893D241D}" sibTransId="{84A2B34D-7FAF-47D5-A3A8-4CBC558B6BE7}"/>
    <dgm:cxn modelId="{826128DA-927F-4A97-9DBF-84CE5F605A24}" srcId="{F75B1F0D-0CDB-48B3-B5B5-7757C21BFCCB}" destId="{9BD32FC9-E6FC-4480-B580-E9FF7F1DCDA0}" srcOrd="0" destOrd="0" parTransId="{BB2CE73E-FE2E-4527-AD3E-D1EA66D9D0DB}" sibTransId="{F499300B-B31E-4579-8E6C-F1AF7DAB4EFE}"/>
    <dgm:cxn modelId="{CA89E1BD-A42A-4F93-A86D-B73905BE9012}" type="presOf" srcId="{93B11DB2-639A-487D-9408-68B0A90B5F6B}" destId="{43CB4147-909E-4E1E-9FCA-2E26FFA13AD1}" srcOrd="0" destOrd="3" presId="urn:microsoft.com/office/officeart/2005/8/layout/vList5"/>
    <dgm:cxn modelId="{59951373-5BA5-4A5A-B87F-7FFCE84220EF}" type="presOf" srcId="{7D777351-64A5-474B-9A38-87421DF047C0}" destId="{43CB4147-909E-4E1E-9FCA-2E26FFA13AD1}" srcOrd="0" destOrd="2" presId="urn:microsoft.com/office/officeart/2005/8/layout/vList5"/>
    <dgm:cxn modelId="{B397459A-EC3A-4149-A6E1-3CFF0E07AFF9}" srcId="{908255EE-0195-494C-9301-D6FA63BFFC82}" destId="{7D777351-64A5-474B-9A38-87421DF047C0}" srcOrd="2" destOrd="0" parTransId="{58D17F20-1DD9-42A5-AA6B-6C66338F9D8D}" sibTransId="{1CC8621A-0BD2-4ABA-BD4D-DE6B8E4649D2}"/>
    <dgm:cxn modelId="{4FA98232-86E3-4600-B373-AFB49F5EAFAD}" srcId="{908255EE-0195-494C-9301-D6FA63BFFC82}" destId="{01DB2A4D-8463-4316-B3FB-DF5803D90BB1}" srcOrd="1" destOrd="0" parTransId="{4A610EB3-EFF2-4A6A-AE7F-8959F118B220}" sibTransId="{4A01B3C9-C287-4F08-96FA-0F06D15261AC}"/>
    <dgm:cxn modelId="{A1E16604-88B2-4A9B-BE5F-5EBFC832C275}" srcId="{F75B1F0D-0CDB-48B3-B5B5-7757C21BFCCB}" destId="{3E02142D-00EE-40E6-BD94-CCB0E05C7B99}" srcOrd="1" destOrd="0" parTransId="{9F4D1FD4-AAB7-4AA4-9A36-92A959D55A79}" sibTransId="{165B86DB-7F4F-4F15-9B0D-3FF211D5906A}"/>
    <dgm:cxn modelId="{7DCBE9C7-50A6-40F3-8EC9-A9E26531135E}" type="presOf" srcId="{3E02142D-00EE-40E6-BD94-CCB0E05C7B99}" destId="{4FC26454-3D91-4F16-B8B9-49CF58260598}" srcOrd="0" destOrd="1" presId="urn:microsoft.com/office/officeart/2005/8/layout/vList5"/>
    <dgm:cxn modelId="{331D7D84-4662-40C5-804E-B1B4553E7F19}" type="presOf" srcId="{F75B1F0D-0CDB-48B3-B5B5-7757C21BFCCB}" destId="{85E3FC98-384F-499E-9BF0-26C9D95B7CD3}" srcOrd="0" destOrd="0" presId="urn:microsoft.com/office/officeart/2005/8/layout/vList5"/>
    <dgm:cxn modelId="{878E8419-94D7-4445-A0E0-E34C2D53C34C}" type="presOf" srcId="{00A7C3D9-8B2E-44FC-A91C-37E4484463AA}" destId="{7504C5FB-ED92-418A-AAC1-AB841BFE7373}" srcOrd="0" destOrd="0" presId="urn:microsoft.com/office/officeart/2005/8/layout/vList5"/>
    <dgm:cxn modelId="{5A559665-E34E-47C2-8B9A-C0E769D82C46}" srcId="{00A7C3D9-8B2E-44FC-A91C-37E4484463AA}" destId="{F75B1F0D-0CDB-48B3-B5B5-7757C21BFCCB}" srcOrd="0" destOrd="0" parTransId="{AA9DD92F-440F-4F5C-9B7A-D8C8A01D9936}" sibTransId="{726E3303-49F2-44BF-95C5-4770B85A5C43}"/>
    <dgm:cxn modelId="{18024281-EBCE-44C8-A99D-B1CD5AAB6277}" srcId="{908255EE-0195-494C-9301-D6FA63BFFC82}" destId="{60F12DFF-379C-4803-86C7-DB0F48EF153C}" srcOrd="0" destOrd="0" parTransId="{F0532F4B-2385-4CE6-A24D-2297A8695A98}" sibTransId="{05A5204C-684F-43F8-85F7-5780E9A05F88}"/>
    <dgm:cxn modelId="{1A41E403-F136-4CA8-AE56-CEA91B7E173D}" type="presOf" srcId="{A4684EC4-D769-4493-9CC4-95C74B709E55}" destId="{43CB4147-909E-4E1E-9FCA-2E26FFA13AD1}" srcOrd="0" destOrd="4" presId="urn:microsoft.com/office/officeart/2005/8/layout/vList5"/>
    <dgm:cxn modelId="{34B66101-B990-4F13-9759-821C9B6C90F2}" type="presOf" srcId="{60F12DFF-379C-4803-86C7-DB0F48EF153C}" destId="{43CB4147-909E-4E1E-9FCA-2E26FFA13AD1}" srcOrd="0" destOrd="0" presId="urn:microsoft.com/office/officeart/2005/8/layout/vList5"/>
    <dgm:cxn modelId="{0706EA11-9C46-4BBB-99C1-241A5B4E8728}" srcId="{908255EE-0195-494C-9301-D6FA63BFFC82}" destId="{93B11DB2-639A-487D-9408-68B0A90B5F6B}" srcOrd="3" destOrd="0" parTransId="{41C557AB-16EA-4D74-A645-98472AFE356A}" sibTransId="{E682218D-E232-40DA-A31D-CE2B2B340382}"/>
    <dgm:cxn modelId="{791D984A-8B67-4F64-95E9-B6689D4B90FA}" type="presOf" srcId="{01DB2A4D-8463-4316-B3FB-DF5803D90BB1}" destId="{43CB4147-909E-4E1E-9FCA-2E26FFA13AD1}" srcOrd="0" destOrd="1" presId="urn:microsoft.com/office/officeart/2005/8/layout/vList5"/>
    <dgm:cxn modelId="{9B7C876B-F82D-4232-8D63-62E387234C51}" type="presOf" srcId="{908255EE-0195-494C-9301-D6FA63BFFC82}" destId="{DB9329B9-A7F6-405C-A827-3B439AB1C5D2}" srcOrd="0" destOrd="0" presId="urn:microsoft.com/office/officeart/2005/8/layout/vList5"/>
    <dgm:cxn modelId="{6A00B3AB-25E6-4570-80F9-F256496F806A}" type="presOf" srcId="{9BD32FC9-E6FC-4480-B580-E9FF7F1DCDA0}" destId="{4FC26454-3D91-4F16-B8B9-49CF58260598}" srcOrd="0" destOrd="0" presId="urn:microsoft.com/office/officeart/2005/8/layout/vList5"/>
    <dgm:cxn modelId="{5ACA0709-2231-4351-BFF5-0E737BC07B48}" srcId="{00A7C3D9-8B2E-44FC-A91C-37E4484463AA}" destId="{908255EE-0195-494C-9301-D6FA63BFFC82}" srcOrd="1" destOrd="0" parTransId="{7826AE3C-A7FA-4366-AD11-26AE21D72772}" sibTransId="{E0822E74-0BD5-4E8F-B939-0D136EBC7980}"/>
    <dgm:cxn modelId="{04F5CC76-D9FD-4FBB-9F2C-04F7CE61E707}" type="presParOf" srcId="{7504C5FB-ED92-418A-AAC1-AB841BFE7373}" destId="{DE0FDDAC-EC0C-4948-B261-5094F10A4299}" srcOrd="0" destOrd="0" presId="urn:microsoft.com/office/officeart/2005/8/layout/vList5"/>
    <dgm:cxn modelId="{0CE7C557-3071-4E42-9886-2235AE695321}" type="presParOf" srcId="{DE0FDDAC-EC0C-4948-B261-5094F10A4299}" destId="{85E3FC98-384F-499E-9BF0-26C9D95B7CD3}" srcOrd="0" destOrd="0" presId="urn:microsoft.com/office/officeart/2005/8/layout/vList5"/>
    <dgm:cxn modelId="{14677746-00EE-4723-B5D2-32AAF9556312}" type="presParOf" srcId="{DE0FDDAC-EC0C-4948-B261-5094F10A4299}" destId="{4FC26454-3D91-4F16-B8B9-49CF58260598}" srcOrd="1" destOrd="0" presId="urn:microsoft.com/office/officeart/2005/8/layout/vList5"/>
    <dgm:cxn modelId="{2A9DB210-DF22-44FA-9668-8941B1996103}" type="presParOf" srcId="{7504C5FB-ED92-418A-AAC1-AB841BFE7373}" destId="{361EF1DC-C850-44DD-8441-F4886DE104D5}" srcOrd="1" destOrd="0" presId="urn:microsoft.com/office/officeart/2005/8/layout/vList5"/>
    <dgm:cxn modelId="{28E399E8-B60C-4E23-A6C1-9469677C586B}" type="presParOf" srcId="{7504C5FB-ED92-418A-AAC1-AB841BFE7373}" destId="{D8E4E374-0BCE-471F-83F1-A96E6AC9A8AE}" srcOrd="2" destOrd="0" presId="urn:microsoft.com/office/officeart/2005/8/layout/vList5"/>
    <dgm:cxn modelId="{746BAEFD-E074-40C6-990C-7E123C9B8B40}" type="presParOf" srcId="{D8E4E374-0BCE-471F-83F1-A96E6AC9A8AE}" destId="{DB9329B9-A7F6-405C-A827-3B439AB1C5D2}" srcOrd="0" destOrd="0" presId="urn:microsoft.com/office/officeart/2005/8/layout/vList5"/>
    <dgm:cxn modelId="{AA93F602-4908-4DA1-9442-758E77D60725}" type="presParOf" srcId="{D8E4E374-0BCE-471F-83F1-A96E6AC9A8AE}" destId="{43CB4147-909E-4E1E-9FCA-2E26FFA13AD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18318E-6833-4CAA-802D-8F4BCE6173C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fr-FR"/>
        </a:p>
      </dgm:t>
    </dgm:pt>
    <dgm:pt modelId="{418C0FBB-1ECD-4F1C-A398-B92FE39A2537}">
      <dgm:prSet phldrT="[Texte]" custT="1"/>
      <dgm:spPr/>
      <dgm:t>
        <a:bodyPr/>
        <a:lstStyle/>
        <a:p>
          <a:r>
            <a:rPr lang="en-GB" sz="2000" b="1" dirty="0" smtClean="0"/>
            <a:t>The Special Declaration Constraint</a:t>
          </a:r>
          <a:r>
            <a:rPr lang="en-GB" sz="1300" b="1" dirty="0" smtClean="0"/>
            <a:t>:</a:t>
          </a:r>
          <a:r>
            <a:rPr lang="en-GB" sz="1300" dirty="0" smtClean="0"/>
            <a:t> </a:t>
          </a:r>
          <a:endParaRPr lang="fr-FR" sz="1300" dirty="0"/>
        </a:p>
      </dgm:t>
    </dgm:pt>
    <dgm:pt modelId="{76938463-2892-46FC-84A7-136743768D35}" type="parTrans" cxnId="{8FA15B79-62A4-4913-AD13-33F87CF8DD6B}">
      <dgm:prSet/>
      <dgm:spPr/>
      <dgm:t>
        <a:bodyPr/>
        <a:lstStyle/>
        <a:p>
          <a:endParaRPr lang="fr-FR"/>
        </a:p>
      </dgm:t>
    </dgm:pt>
    <dgm:pt modelId="{70C96A04-3567-47E3-94DE-68D97EF3F37E}" type="sibTrans" cxnId="{8FA15B79-62A4-4913-AD13-33F87CF8DD6B}">
      <dgm:prSet/>
      <dgm:spPr/>
      <dgm:t>
        <a:bodyPr/>
        <a:lstStyle/>
        <a:p>
          <a:endParaRPr lang="fr-FR"/>
        </a:p>
      </dgm:t>
    </dgm:pt>
    <dgm:pt modelId="{254369D1-ED8C-489B-960B-E5C3638BAC11}">
      <dgm:prSet phldrT="[Texte]" custT="1"/>
      <dgm:spPr/>
      <dgm:t>
        <a:bodyPr/>
        <a:lstStyle/>
        <a:p>
          <a:r>
            <a:rPr lang="en-GB" sz="2000" b="1" dirty="0" smtClean="0"/>
            <a:t>Automatic Standing:</a:t>
          </a:r>
          <a:endParaRPr lang="fr-FR" sz="2000" dirty="0"/>
        </a:p>
      </dgm:t>
    </dgm:pt>
    <dgm:pt modelId="{A2251B5D-E1BC-44A3-9CC6-6E9A506C6799}" type="parTrans" cxnId="{BED88249-3D9E-4290-91FB-C997DCFD4AED}">
      <dgm:prSet/>
      <dgm:spPr/>
      <dgm:t>
        <a:bodyPr/>
        <a:lstStyle/>
        <a:p>
          <a:endParaRPr lang="fr-FR"/>
        </a:p>
      </dgm:t>
    </dgm:pt>
    <dgm:pt modelId="{8D4542E9-AFA1-4A7D-AB79-CBA067F2F853}" type="sibTrans" cxnId="{BED88249-3D9E-4290-91FB-C997DCFD4AED}">
      <dgm:prSet/>
      <dgm:spPr/>
      <dgm:t>
        <a:bodyPr/>
        <a:lstStyle/>
        <a:p>
          <a:endParaRPr lang="fr-FR"/>
        </a:p>
      </dgm:t>
    </dgm:pt>
    <dgm:pt modelId="{B2743959-0749-4F3C-91F0-F2D4DFCBC359}">
      <dgm:prSet custT="1"/>
      <dgm:spPr/>
      <dgm:t>
        <a:bodyPr/>
        <a:lstStyle/>
        <a:p>
          <a:r>
            <a:rPr lang="en-GB" sz="1800" dirty="0" smtClean="0"/>
            <a:t>The African Commission, State Parties, and African Intergovernmental Organizations have automatic standing to submit cases to the Court against any state that has ratified the Court Protocol.</a:t>
          </a:r>
          <a:endParaRPr lang="fr-FR" sz="1800" dirty="0"/>
        </a:p>
      </dgm:t>
    </dgm:pt>
    <dgm:pt modelId="{4D08B38D-F7D8-4944-B073-05CB8BAB2F97}" type="parTrans" cxnId="{75C6B054-F4F1-4CC3-9AD4-5025CF37437D}">
      <dgm:prSet/>
      <dgm:spPr/>
      <dgm:t>
        <a:bodyPr/>
        <a:lstStyle/>
        <a:p>
          <a:endParaRPr lang="fr-FR"/>
        </a:p>
      </dgm:t>
    </dgm:pt>
    <dgm:pt modelId="{944D6D3E-B615-4E11-9F56-4C0C06C55303}" type="sibTrans" cxnId="{75C6B054-F4F1-4CC3-9AD4-5025CF37437D}">
      <dgm:prSet/>
      <dgm:spPr/>
      <dgm:t>
        <a:bodyPr/>
        <a:lstStyle/>
        <a:p>
          <a:endParaRPr lang="fr-FR"/>
        </a:p>
      </dgm:t>
    </dgm:pt>
    <dgm:pt modelId="{24299BC3-BBFD-4C8B-8582-4FDD470241BA}">
      <dgm:prSet custT="1"/>
      <dgm:spPr/>
      <dgm:t>
        <a:bodyPr/>
        <a:lstStyle/>
        <a:p>
          <a:endParaRPr lang="fr-FR" sz="1400" dirty="0"/>
        </a:p>
      </dgm:t>
    </dgm:pt>
    <dgm:pt modelId="{D119A5A4-C245-4EE2-A18F-686C5B55035C}" type="parTrans" cxnId="{90473CED-7BF2-4D85-BB99-F7D511B5CEB2}">
      <dgm:prSet/>
      <dgm:spPr/>
      <dgm:t>
        <a:bodyPr/>
        <a:lstStyle/>
        <a:p>
          <a:endParaRPr lang="fr-FR"/>
        </a:p>
      </dgm:t>
    </dgm:pt>
    <dgm:pt modelId="{8E91D43E-3539-4F6D-8E11-82CF5E338EF2}" type="sibTrans" cxnId="{90473CED-7BF2-4D85-BB99-F7D511B5CEB2}">
      <dgm:prSet/>
      <dgm:spPr/>
      <dgm:t>
        <a:bodyPr/>
        <a:lstStyle/>
        <a:p>
          <a:endParaRPr lang="fr-FR"/>
        </a:p>
      </dgm:t>
    </dgm:pt>
    <dgm:pt modelId="{F0BB1C93-D59B-483F-8BBB-AE1C87A58E37}">
      <dgm:prSet custT="1"/>
      <dgm:spPr/>
      <dgm:t>
        <a:bodyPr/>
        <a:lstStyle/>
        <a:p>
          <a:r>
            <a:rPr lang="en-GB" sz="1800" dirty="0" smtClean="0"/>
            <a:t>Individuals and NGOs cannot file applications directly against their government unless that specific state has deposited a special declaration accepting the competence of the Court to receive such cases under </a:t>
          </a:r>
          <a:r>
            <a:rPr lang="en-GB" sz="1800" b="1" dirty="0" smtClean="0"/>
            <a:t>Article 34(6) of the Court Protocol</a:t>
          </a:r>
          <a:r>
            <a:rPr lang="en-GB" sz="1800" dirty="0" smtClean="0"/>
            <a:t>. Consequently, most individual complaints must first navigate the Commission's communication procedure in Banjul, a process that can take several years, before potentially reaching the Court. </a:t>
          </a:r>
          <a:endParaRPr lang="fr-FR" sz="1800" dirty="0"/>
        </a:p>
      </dgm:t>
    </dgm:pt>
    <dgm:pt modelId="{F96A5B2A-AD27-4588-B247-9E277B9687CF}" type="parTrans" cxnId="{0F97E100-A63C-4A29-B4A7-498289BD19D0}">
      <dgm:prSet/>
      <dgm:spPr/>
      <dgm:t>
        <a:bodyPr/>
        <a:lstStyle/>
        <a:p>
          <a:endParaRPr lang="fr-FR"/>
        </a:p>
      </dgm:t>
    </dgm:pt>
    <dgm:pt modelId="{BF518054-F3E1-4F42-B378-B6BE79C0BE99}" type="sibTrans" cxnId="{0F97E100-A63C-4A29-B4A7-498289BD19D0}">
      <dgm:prSet/>
      <dgm:spPr/>
      <dgm:t>
        <a:bodyPr/>
        <a:lstStyle/>
        <a:p>
          <a:endParaRPr lang="fr-FR"/>
        </a:p>
      </dgm:t>
    </dgm:pt>
    <dgm:pt modelId="{D028E09C-E053-4C85-AE13-C69926BB9646}" type="pres">
      <dgm:prSet presAssocID="{BE18318E-6833-4CAA-802D-8F4BCE6173CE}" presName="linear" presStyleCnt="0">
        <dgm:presLayoutVars>
          <dgm:dir/>
          <dgm:animLvl val="lvl"/>
          <dgm:resizeHandles val="exact"/>
        </dgm:presLayoutVars>
      </dgm:prSet>
      <dgm:spPr/>
      <dgm:t>
        <a:bodyPr/>
        <a:lstStyle/>
        <a:p>
          <a:endParaRPr lang="fr-FR"/>
        </a:p>
      </dgm:t>
    </dgm:pt>
    <dgm:pt modelId="{D7D950FD-C573-4B7E-8C82-B0A86C78B3D7}" type="pres">
      <dgm:prSet presAssocID="{254369D1-ED8C-489B-960B-E5C3638BAC11}" presName="parentLin" presStyleCnt="0"/>
      <dgm:spPr/>
      <dgm:t>
        <a:bodyPr/>
        <a:lstStyle/>
        <a:p>
          <a:endParaRPr lang="fr-FR"/>
        </a:p>
      </dgm:t>
    </dgm:pt>
    <dgm:pt modelId="{FCEF733C-5BDD-4123-A424-2178CA757B36}" type="pres">
      <dgm:prSet presAssocID="{254369D1-ED8C-489B-960B-E5C3638BAC11}" presName="parentLeftMargin" presStyleLbl="node1" presStyleIdx="0" presStyleCnt="2"/>
      <dgm:spPr/>
      <dgm:t>
        <a:bodyPr/>
        <a:lstStyle/>
        <a:p>
          <a:endParaRPr lang="fr-FR"/>
        </a:p>
      </dgm:t>
    </dgm:pt>
    <dgm:pt modelId="{487A4FEA-E324-4BE9-896E-34659382724C}" type="pres">
      <dgm:prSet presAssocID="{254369D1-ED8C-489B-960B-E5C3638BAC11}" presName="parentText" presStyleLbl="node1" presStyleIdx="0" presStyleCnt="2" custScaleY="212090">
        <dgm:presLayoutVars>
          <dgm:chMax val="0"/>
          <dgm:bulletEnabled val="1"/>
        </dgm:presLayoutVars>
      </dgm:prSet>
      <dgm:spPr/>
      <dgm:t>
        <a:bodyPr/>
        <a:lstStyle/>
        <a:p>
          <a:endParaRPr lang="fr-FR"/>
        </a:p>
      </dgm:t>
    </dgm:pt>
    <dgm:pt modelId="{1B9A465D-AA30-4F4E-BCE3-CC7EAE2A5E65}" type="pres">
      <dgm:prSet presAssocID="{254369D1-ED8C-489B-960B-E5C3638BAC11}" presName="negativeSpace" presStyleCnt="0"/>
      <dgm:spPr/>
      <dgm:t>
        <a:bodyPr/>
        <a:lstStyle/>
        <a:p>
          <a:endParaRPr lang="fr-FR"/>
        </a:p>
      </dgm:t>
    </dgm:pt>
    <dgm:pt modelId="{62AFDE68-F586-4BBB-AF39-F7B8776FE2AE}" type="pres">
      <dgm:prSet presAssocID="{254369D1-ED8C-489B-960B-E5C3638BAC11}" presName="childText" presStyleLbl="conFgAcc1" presStyleIdx="0" presStyleCnt="2">
        <dgm:presLayoutVars>
          <dgm:bulletEnabled val="1"/>
        </dgm:presLayoutVars>
      </dgm:prSet>
      <dgm:spPr/>
      <dgm:t>
        <a:bodyPr/>
        <a:lstStyle/>
        <a:p>
          <a:endParaRPr lang="fr-FR"/>
        </a:p>
      </dgm:t>
    </dgm:pt>
    <dgm:pt modelId="{7C345218-BF09-4959-9876-60058D7E7C9E}" type="pres">
      <dgm:prSet presAssocID="{8D4542E9-AFA1-4A7D-AB79-CBA067F2F853}" presName="spaceBetweenRectangles" presStyleCnt="0"/>
      <dgm:spPr/>
      <dgm:t>
        <a:bodyPr/>
        <a:lstStyle/>
        <a:p>
          <a:endParaRPr lang="fr-FR"/>
        </a:p>
      </dgm:t>
    </dgm:pt>
    <dgm:pt modelId="{C43E5E67-64D9-4495-9214-7C8E855B7E21}" type="pres">
      <dgm:prSet presAssocID="{418C0FBB-1ECD-4F1C-A398-B92FE39A2537}" presName="parentLin" presStyleCnt="0"/>
      <dgm:spPr/>
      <dgm:t>
        <a:bodyPr/>
        <a:lstStyle/>
        <a:p>
          <a:endParaRPr lang="fr-FR"/>
        </a:p>
      </dgm:t>
    </dgm:pt>
    <dgm:pt modelId="{A5FD47BA-8D0D-4D02-9BB4-09DC2C6133C7}" type="pres">
      <dgm:prSet presAssocID="{418C0FBB-1ECD-4F1C-A398-B92FE39A2537}" presName="parentLeftMargin" presStyleLbl="node1" presStyleIdx="0" presStyleCnt="2"/>
      <dgm:spPr/>
      <dgm:t>
        <a:bodyPr/>
        <a:lstStyle/>
        <a:p>
          <a:endParaRPr lang="fr-FR"/>
        </a:p>
      </dgm:t>
    </dgm:pt>
    <dgm:pt modelId="{97EB12A4-9E21-4C4C-8F69-2885413A9F92}" type="pres">
      <dgm:prSet presAssocID="{418C0FBB-1ECD-4F1C-A398-B92FE39A2537}" presName="parentText" presStyleLbl="node1" presStyleIdx="1" presStyleCnt="2" custScaleY="175333">
        <dgm:presLayoutVars>
          <dgm:chMax val="0"/>
          <dgm:bulletEnabled val="1"/>
        </dgm:presLayoutVars>
      </dgm:prSet>
      <dgm:spPr/>
      <dgm:t>
        <a:bodyPr/>
        <a:lstStyle/>
        <a:p>
          <a:endParaRPr lang="fr-FR"/>
        </a:p>
      </dgm:t>
    </dgm:pt>
    <dgm:pt modelId="{39EAECF4-9F02-4915-A810-064B4630EE6C}" type="pres">
      <dgm:prSet presAssocID="{418C0FBB-1ECD-4F1C-A398-B92FE39A2537}" presName="negativeSpace" presStyleCnt="0"/>
      <dgm:spPr/>
      <dgm:t>
        <a:bodyPr/>
        <a:lstStyle/>
        <a:p>
          <a:endParaRPr lang="fr-FR"/>
        </a:p>
      </dgm:t>
    </dgm:pt>
    <dgm:pt modelId="{198BD98C-4219-44D4-8613-0B117F5228F0}" type="pres">
      <dgm:prSet presAssocID="{418C0FBB-1ECD-4F1C-A398-B92FE39A2537}" presName="childText" presStyleLbl="conFgAcc1" presStyleIdx="1" presStyleCnt="2">
        <dgm:presLayoutVars>
          <dgm:bulletEnabled val="1"/>
        </dgm:presLayoutVars>
      </dgm:prSet>
      <dgm:spPr/>
      <dgm:t>
        <a:bodyPr/>
        <a:lstStyle/>
        <a:p>
          <a:endParaRPr lang="fr-FR"/>
        </a:p>
      </dgm:t>
    </dgm:pt>
  </dgm:ptLst>
  <dgm:cxnLst>
    <dgm:cxn modelId="{75C6B054-F4F1-4CC3-9AD4-5025CF37437D}" srcId="{254369D1-ED8C-489B-960B-E5C3638BAC11}" destId="{B2743959-0749-4F3C-91F0-F2D4DFCBC359}" srcOrd="0" destOrd="0" parTransId="{4D08B38D-F7D8-4944-B073-05CB8BAB2F97}" sibTransId="{944D6D3E-B615-4E11-9F56-4C0C06C55303}"/>
    <dgm:cxn modelId="{BED88249-3D9E-4290-91FB-C997DCFD4AED}" srcId="{BE18318E-6833-4CAA-802D-8F4BCE6173CE}" destId="{254369D1-ED8C-489B-960B-E5C3638BAC11}" srcOrd="0" destOrd="0" parTransId="{A2251B5D-E1BC-44A3-9CC6-6E9A506C6799}" sibTransId="{8D4542E9-AFA1-4A7D-AB79-CBA067F2F853}"/>
    <dgm:cxn modelId="{18D7FE5B-872A-49E7-9CA6-AD5C78C5D475}" type="presOf" srcId="{418C0FBB-1ECD-4F1C-A398-B92FE39A2537}" destId="{A5FD47BA-8D0D-4D02-9BB4-09DC2C6133C7}" srcOrd="0" destOrd="0" presId="urn:microsoft.com/office/officeart/2005/8/layout/list1"/>
    <dgm:cxn modelId="{90473CED-7BF2-4D85-BB99-F7D511B5CEB2}" srcId="{418C0FBB-1ECD-4F1C-A398-B92FE39A2537}" destId="{24299BC3-BBFD-4C8B-8582-4FDD470241BA}" srcOrd="0" destOrd="0" parTransId="{D119A5A4-C245-4EE2-A18F-686C5B55035C}" sibTransId="{8E91D43E-3539-4F6D-8E11-82CF5E338EF2}"/>
    <dgm:cxn modelId="{59152A7D-E499-49AB-BCDD-C2EA64014DB9}" type="presOf" srcId="{B2743959-0749-4F3C-91F0-F2D4DFCBC359}" destId="{62AFDE68-F586-4BBB-AF39-F7B8776FE2AE}" srcOrd="0" destOrd="0" presId="urn:microsoft.com/office/officeart/2005/8/layout/list1"/>
    <dgm:cxn modelId="{0F97E100-A63C-4A29-B4A7-498289BD19D0}" srcId="{24299BC3-BBFD-4C8B-8582-4FDD470241BA}" destId="{F0BB1C93-D59B-483F-8BBB-AE1C87A58E37}" srcOrd="0" destOrd="0" parTransId="{F96A5B2A-AD27-4588-B247-9E277B9687CF}" sibTransId="{BF518054-F3E1-4F42-B378-B6BE79C0BE99}"/>
    <dgm:cxn modelId="{362678B0-049C-4419-9D85-B2776FF280B9}" type="presOf" srcId="{418C0FBB-1ECD-4F1C-A398-B92FE39A2537}" destId="{97EB12A4-9E21-4C4C-8F69-2885413A9F92}" srcOrd="1" destOrd="0" presId="urn:microsoft.com/office/officeart/2005/8/layout/list1"/>
    <dgm:cxn modelId="{914DC374-E920-460A-84AC-204212EF56C4}" type="presOf" srcId="{254369D1-ED8C-489B-960B-E5C3638BAC11}" destId="{FCEF733C-5BDD-4123-A424-2178CA757B36}" srcOrd="0" destOrd="0" presId="urn:microsoft.com/office/officeart/2005/8/layout/list1"/>
    <dgm:cxn modelId="{2133767E-213A-442A-9EE2-6CAB1AD883C8}" type="presOf" srcId="{BE18318E-6833-4CAA-802D-8F4BCE6173CE}" destId="{D028E09C-E053-4C85-AE13-C69926BB9646}" srcOrd="0" destOrd="0" presId="urn:microsoft.com/office/officeart/2005/8/layout/list1"/>
    <dgm:cxn modelId="{2771495F-CF2B-4739-A28A-5D1222B32CE4}" type="presOf" srcId="{254369D1-ED8C-489B-960B-E5C3638BAC11}" destId="{487A4FEA-E324-4BE9-896E-34659382724C}" srcOrd="1" destOrd="0" presId="urn:microsoft.com/office/officeart/2005/8/layout/list1"/>
    <dgm:cxn modelId="{27A0B1F5-8B2A-4CF2-BE52-2CAD7EF97BF1}" type="presOf" srcId="{24299BC3-BBFD-4C8B-8582-4FDD470241BA}" destId="{198BD98C-4219-44D4-8613-0B117F5228F0}" srcOrd="0" destOrd="0" presId="urn:microsoft.com/office/officeart/2005/8/layout/list1"/>
    <dgm:cxn modelId="{B780D305-4636-4F73-8DF2-24BF5E81941F}" type="presOf" srcId="{F0BB1C93-D59B-483F-8BBB-AE1C87A58E37}" destId="{198BD98C-4219-44D4-8613-0B117F5228F0}" srcOrd="0" destOrd="1" presId="urn:microsoft.com/office/officeart/2005/8/layout/list1"/>
    <dgm:cxn modelId="{8FA15B79-62A4-4913-AD13-33F87CF8DD6B}" srcId="{BE18318E-6833-4CAA-802D-8F4BCE6173CE}" destId="{418C0FBB-1ECD-4F1C-A398-B92FE39A2537}" srcOrd="1" destOrd="0" parTransId="{76938463-2892-46FC-84A7-136743768D35}" sibTransId="{70C96A04-3567-47E3-94DE-68D97EF3F37E}"/>
    <dgm:cxn modelId="{A0C85EC3-ED35-4619-ADA1-7F99147E5538}" type="presParOf" srcId="{D028E09C-E053-4C85-AE13-C69926BB9646}" destId="{D7D950FD-C573-4B7E-8C82-B0A86C78B3D7}" srcOrd="0" destOrd="0" presId="urn:microsoft.com/office/officeart/2005/8/layout/list1"/>
    <dgm:cxn modelId="{BF0137D1-642C-4311-8467-33CFE8C211CB}" type="presParOf" srcId="{D7D950FD-C573-4B7E-8C82-B0A86C78B3D7}" destId="{FCEF733C-5BDD-4123-A424-2178CA757B36}" srcOrd="0" destOrd="0" presId="urn:microsoft.com/office/officeart/2005/8/layout/list1"/>
    <dgm:cxn modelId="{A8B72E9A-44B7-42F4-9FBE-F13C095686BE}" type="presParOf" srcId="{D7D950FD-C573-4B7E-8C82-B0A86C78B3D7}" destId="{487A4FEA-E324-4BE9-896E-34659382724C}" srcOrd="1" destOrd="0" presId="urn:microsoft.com/office/officeart/2005/8/layout/list1"/>
    <dgm:cxn modelId="{7C2EC9B3-6D27-4494-AB9D-CE2970320067}" type="presParOf" srcId="{D028E09C-E053-4C85-AE13-C69926BB9646}" destId="{1B9A465D-AA30-4F4E-BCE3-CC7EAE2A5E65}" srcOrd="1" destOrd="0" presId="urn:microsoft.com/office/officeart/2005/8/layout/list1"/>
    <dgm:cxn modelId="{0476484A-8DC1-493E-84EE-4AB57AE8082C}" type="presParOf" srcId="{D028E09C-E053-4C85-AE13-C69926BB9646}" destId="{62AFDE68-F586-4BBB-AF39-F7B8776FE2AE}" srcOrd="2" destOrd="0" presId="urn:microsoft.com/office/officeart/2005/8/layout/list1"/>
    <dgm:cxn modelId="{D71F81F6-8242-4480-87D4-7C487EB3A74D}" type="presParOf" srcId="{D028E09C-E053-4C85-AE13-C69926BB9646}" destId="{7C345218-BF09-4959-9876-60058D7E7C9E}" srcOrd="3" destOrd="0" presId="urn:microsoft.com/office/officeart/2005/8/layout/list1"/>
    <dgm:cxn modelId="{FC856820-941E-4FD2-8782-2856C762AB5E}" type="presParOf" srcId="{D028E09C-E053-4C85-AE13-C69926BB9646}" destId="{C43E5E67-64D9-4495-9214-7C8E855B7E21}" srcOrd="4" destOrd="0" presId="urn:microsoft.com/office/officeart/2005/8/layout/list1"/>
    <dgm:cxn modelId="{119F0D79-8B28-461B-8A5F-258D65D9D11B}" type="presParOf" srcId="{C43E5E67-64D9-4495-9214-7C8E855B7E21}" destId="{A5FD47BA-8D0D-4D02-9BB4-09DC2C6133C7}" srcOrd="0" destOrd="0" presId="urn:microsoft.com/office/officeart/2005/8/layout/list1"/>
    <dgm:cxn modelId="{D5708267-6FB7-4DE8-AAC5-BC53718C2E2F}" type="presParOf" srcId="{C43E5E67-64D9-4495-9214-7C8E855B7E21}" destId="{97EB12A4-9E21-4C4C-8F69-2885413A9F92}" srcOrd="1" destOrd="0" presId="urn:microsoft.com/office/officeart/2005/8/layout/list1"/>
    <dgm:cxn modelId="{44377D5E-0BA6-4038-9000-A5C3AA208F28}" type="presParOf" srcId="{D028E09C-E053-4C85-AE13-C69926BB9646}" destId="{39EAECF4-9F02-4915-A810-064B4630EE6C}" srcOrd="5" destOrd="0" presId="urn:microsoft.com/office/officeart/2005/8/layout/list1"/>
    <dgm:cxn modelId="{A6CFF24B-FA47-441A-88EC-2E3523815B58}" type="presParOf" srcId="{D028E09C-E053-4C85-AE13-C69926BB9646}" destId="{198BD98C-4219-44D4-8613-0B117F5228F0}"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18318E-6833-4CAA-802D-8F4BCE6173C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fr-FR"/>
        </a:p>
      </dgm:t>
    </dgm:pt>
    <dgm:pt modelId="{418C0FBB-1ECD-4F1C-A398-B92FE39A2537}">
      <dgm:prSet phldrT="[Texte]" custT="1"/>
      <dgm:spPr/>
      <dgm:t>
        <a:bodyPr/>
        <a:lstStyle/>
        <a:p>
          <a:r>
            <a:rPr lang="en-GB" sz="2000" b="1" dirty="0" smtClean="0"/>
            <a:t>Robust Civil Society Engagement</a:t>
          </a:r>
          <a:r>
            <a:rPr lang="en-GB" sz="1300" b="1" dirty="0" smtClean="0"/>
            <a:t>:</a:t>
          </a:r>
          <a:r>
            <a:rPr lang="en-GB" sz="1300" dirty="0" smtClean="0"/>
            <a:t> </a:t>
          </a:r>
          <a:endParaRPr lang="fr-FR" sz="1300" dirty="0"/>
        </a:p>
      </dgm:t>
    </dgm:pt>
    <dgm:pt modelId="{76938463-2892-46FC-84A7-136743768D35}" type="parTrans" cxnId="{8FA15B79-62A4-4913-AD13-33F87CF8DD6B}">
      <dgm:prSet/>
      <dgm:spPr/>
      <dgm:t>
        <a:bodyPr/>
        <a:lstStyle/>
        <a:p>
          <a:endParaRPr lang="fr-FR"/>
        </a:p>
      </dgm:t>
    </dgm:pt>
    <dgm:pt modelId="{70C96A04-3567-47E3-94DE-68D97EF3F37E}" type="sibTrans" cxnId="{8FA15B79-62A4-4913-AD13-33F87CF8DD6B}">
      <dgm:prSet/>
      <dgm:spPr/>
      <dgm:t>
        <a:bodyPr/>
        <a:lstStyle/>
        <a:p>
          <a:endParaRPr lang="fr-FR"/>
        </a:p>
      </dgm:t>
    </dgm:pt>
    <dgm:pt modelId="{254369D1-ED8C-489B-960B-E5C3638BAC11}">
      <dgm:prSet phldrT="[Texte]" custT="1"/>
      <dgm:spPr/>
      <dgm:t>
        <a:bodyPr/>
        <a:lstStyle/>
        <a:p>
          <a:r>
            <a:rPr lang="en-GB" sz="2000" b="1" dirty="0" smtClean="0"/>
            <a:t>Progressive Jurisprudence:</a:t>
          </a:r>
          <a:r>
            <a:rPr lang="en-GB" sz="2000" dirty="0" smtClean="0"/>
            <a:t> </a:t>
          </a:r>
          <a:endParaRPr lang="fr-FR" sz="2000" dirty="0"/>
        </a:p>
      </dgm:t>
    </dgm:pt>
    <dgm:pt modelId="{A2251B5D-E1BC-44A3-9CC6-6E9A506C6799}" type="parTrans" cxnId="{BED88249-3D9E-4290-91FB-C997DCFD4AED}">
      <dgm:prSet/>
      <dgm:spPr/>
      <dgm:t>
        <a:bodyPr/>
        <a:lstStyle/>
        <a:p>
          <a:endParaRPr lang="fr-FR"/>
        </a:p>
      </dgm:t>
    </dgm:pt>
    <dgm:pt modelId="{8D4542E9-AFA1-4A7D-AB79-CBA067F2F853}" type="sibTrans" cxnId="{BED88249-3D9E-4290-91FB-C997DCFD4AED}">
      <dgm:prSet/>
      <dgm:spPr/>
      <dgm:t>
        <a:bodyPr/>
        <a:lstStyle/>
        <a:p>
          <a:endParaRPr lang="fr-FR"/>
        </a:p>
      </dgm:t>
    </dgm:pt>
    <dgm:pt modelId="{B2743959-0749-4F3C-91F0-F2D4DFCBC359}">
      <dgm:prSet custT="1"/>
      <dgm:spPr/>
      <dgm:t>
        <a:bodyPr/>
        <a:lstStyle/>
        <a:p>
          <a:r>
            <a:rPr lang="en-GB" sz="1800" dirty="0" smtClean="0"/>
            <a:t>The system has significantly expanded international law standards regarding indigenous peoples' land rights, gender equality, environmental justice, freedom of the press, and fair trial guarantees.</a:t>
          </a:r>
          <a:endParaRPr lang="fr-FR" sz="1800" dirty="0"/>
        </a:p>
      </dgm:t>
    </dgm:pt>
    <dgm:pt modelId="{4D08B38D-F7D8-4944-B073-05CB8BAB2F97}" type="parTrans" cxnId="{75C6B054-F4F1-4CC3-9AD4-5025CF37437D}">
      <dgm:prSet/>
      <dgm:spPr/>
      <dgm:t>
        <a:bodyPr/>
        <a:lstStyle/>
        <a:p>
          <a:endParaRPr lang="fr-FR"/>
        </a:p>
      </dgm:t>
    </dgm:pt>
    <dgm:pt modelId="{944D6D3E-B615-4E11-9F56-4C0C06C55303}" type="sibTrans" cxnId="{75C6B054-F4F1-4CC3-9AD4-5025CF37437D}">
      <dgm:prSet/>
      <dgm:spPr/>
      <dgm:t>
        <a:bodyPr/>
        <a:lstStyle/>
        <a:p>
          <a:endParaRPr lang="fr-FR"/>
        </a:p>
      </dgm:t>
    </dgm:pt>
    <dgm:pt modelId="{24299BC3-BBFD-4C8B-8582-4FDD470241BA}">
      <dgm:prSet custT="1"/>
      <dgm:spPr/>
      <dgm:t>
        <a:bodyPr/>
        <a:lstStyle/>
        <a:p>
          <a:r>
            <a:rPr lang="en-GB" sz="1800" dirty="0" smtClean="0"/>
            <a:t>The ACHPR has granted formal </a:t>
          </a:r>
          <a:r>
            <a:rPr lang="en-GB" sz="1800" i="1" dirty="0" smtClean="0"/>
            <a:t>Observer Status</a:t>
          </a:r>
          <a:r>
            <a:rPr lang="en-GB" sz="1800" dirty="0" smtClean="0"/>
            <a:t> to hundreds of African and international NGOs. This allows civil society to participate in public sessions, submit shadow reports, and actively bring domestic violations to light</a:t>
          </a:r>
          <a:endParaRPr lang="fr-FR" sz="1800" dirty="0"/>
        </a:p>
      </dgm:t>
    </dgm:pt>
    <dgm:pt modelId="{D119A5A4-C245-4EE2-A18F-686C5B55035C}" type="parTrans" cxnId="{90473CED-7BF2-4D85-BB99-F7D511B5CEB2}">
      <dgm:prSet/>
      <dgm:spPr/>
      <dgm:t>
        <a:bodyPr/>
        <a:lstStyle/>
        <a:p>
          <a:endParaRPr lang="fr-FR"/>
        </a:p>
      </dgm:t>
    </dgm:pt>
    <dgm:pt modelId="{8E91D43E-3539-4F6D-8E11-82CF5E338EF2}" type="sibTrans" cxnId="{90473CED-7BF2-4D85-BB99-F7D511B5CEB2}">
      <dgm:prSet/>
      <dgm:spPr/>
      <dgm:t>
        <a:bodyPr/>
        <a:lstStyle/>
        <a:p>
          <a:endParaRPr lang="fr-FR"/>
        </a:p>
      </dgm:t>
    </dgm:pt>
    <dgm:pt modelId="{F0BB1C93-D59B-483F-8BBB-AE1C87A58E37}">
      <dgm:prSet custT="1"/>
      <dgm:spPr/>
      <dgm:t>
        <a:bodyPr/>
        <a:lstStyle/>
        <a:p>
          <a:endParaRPr lang="fr-FR" sz="1800" dirty="0"/>
        </a:p>
      </dgm:t>
    </dgm:pt>
    <dgm:pt modelId="{BF518054-F3E1-4F42-B378-B6BE79C0BE99}" type="sibTrans" cxnId="{0F97E100-A63C-4A29-B4A7-498289BD19D0}">
      <dgm:prSet/>
      <dgm:spPr/>
      <dgm:t>
        <a:bodyPr/>
        <a:lstStyle/>
        <a:p>
          <a:endParaRPr lang="fr-FR"/>
        </a:p>
      </dgm:t>
    </dgm:pt>
    <dgm:pt modelId="{F96A5B2A-AD27-4588-B247-9E277B9687CF}" type="parTrans" cxnId="{0F97E100-A63C-4A29-B4A7-498289BD19D0}">
      <dgm:prSet/>
      <dgm:spPr/>
      <dgm:t>
        <a:bodyPr/>
        <a:lstStyle/>
        <a:p>
          <a:endParaRPr lang="fr-FR"/>
        </a:p>
      </dgm:t>
    </dgm:pt>
    <dgm:pt modelId="{D028E09C-E053-4C85-AE13-C69926BB9646}" type="pres">
      <dgm:prSet presAssocID="{BE18318E-6833-4CAA-802D-8F4BCE6173CE}" presName="linear" presStyleCnt="0">
        <dgm:presLayoutVars>
          <dgm:dir/>
          <dgm:animLvl val="lvl"/>
          <dgm:resizeHandles val="exact"/>
        </dgm:presLayoutVars>
      </dgm:prSet>
      <dgm:spPr/>
      <dgm:t>
        <a:bodyPr/>
        <a:lstStyle/>
        <a:p>
          <a:endParaRPr lang="fr-FR"/>
        </a:p>
      </dgm:t>
    </dgm:pt>
    <dgm:pt modelId="{D7D950FD-C573-4B7E-8C82-B0A86C78B3D7}" type="pres">
      <dgm:prSet presAssocID="{254369D1-ED8C-489B-960B-E5C3638BAC11}" presName="parentLin" presStyleCnt="0"/>
      <dgm:spPr/>
      <dgm:t>
        <a:bodyPr/>
        <a:lstStyle/>
        <a:p>
          <a:endParaRPr lang="fr-FR"/>
        </a:p>
      </dgm:t>
    </dgm:pt>
    <dgm:pt modelId="{FCEF733C-5BDD-4123-A424-2178CA757B36}" type="pres">
      <dgm:prSet presAssocID="{254369D1-ED8C-489B-960B-E5C3638BAC11}" presName="parentLeftMargin" presStyleLbl="node1" presStyleIdx="0" presStyleCnt="2"/>
      <dgm:spPr/>
      <dgm:t>
        <a:bodyPr/>
        <a:lstStyle/>
        <a:p>
          <a:endParaRPr lang="fr-FR"/>
        </a:p>
      </dgm:t>
    </dgm:pt>
    <dgm:pt modelId="{487A4FEA-E324-4BE9-896E-34659382724C}" type="pres">
      <dgm:prSet presAssocID="{254369D1-ED8C-489B-960B-E5C3638BAC11}" presName="parentText" presStyleLbl="node1" presStyleIdx="0" presStyleCnt="2" custScaleY="212090">
        <dgm:presLayoutVars>
          <dgm:chMax val="0"/>
          <dgm:bulletEnabled val="1"/>
        </dgm:presLayoutVars>
      </dgm:prSet>
      <dgm:spPr/>
      <dgm:t>
        <a:bodyPr/>
        <a:lstStyle/>
        <a:p>
          <a:endParaRPr lang="fr-FR"/>
        </a:p>
      </dgm:t>
    </dgm:pt>
    <dgm:pt modelId="{1B9A465D-AA30-4F4E-BCE3-CC7EAE2A5E65}" type="pres">
      <dgm:prSet presAssocID="{254369D1-ED8C-489B-960B-E5C3638BAC11}" presName="negativeSpace" presStyleCnt="0"/>
      <dgm:spPr/>
      <dgm:t>
        <a:bodyPr/>
        <a:lstStyle/>
        <a:p>
          <a:endParaRPr lang="fr-FR"/>
        </a:p>
      </dgm:t>
    </dgm:pt>
    <dgm:pt modelId="{62AFDE68-F586-4BBB-AF39-F7B8776FE2AE}" type="pres">
      <dgm:prSet presAssocID="{254369D1-ED8C-489B-960B-E5C3638BAC11}" presName="childText" presStyleLbl="conFgAcc1" presStyleIdx="0" presStyleCnt="2">
        <dgm:presLayoutVars>
          <dgm:bulletEnabled val="1"/>
        </dgm:presLayoutVars>
      </dgm:prSet>
      <dgm:spPr/>
      <dgm:t>
        <a:bodyPr/>
        <a:lstStyle/>
        <a:p>
          <a:endParaRPr lang="fr-FR"/>
        </a:p>
      </dgm:t>
    </dgm:pt>
    <dgm:pt modelId="{7C345218-BF09-4959-9876-60058D7E7C9E}" type="pres">
      <dgm:prSet presAssocID="{8D4542E9-AFA1-4A7D-AB79-CBA067F2F853}" presName="spaceBetweenRectangles" presStyleCnt="0"/>
      <dgm:spPr/>
      <dgm:t>
        <a:bodyPr/>
        <a:lstStyle/>
        <a:p>
          <a:endParaRPr lang="fr-FR"/>
        </a:p>
      </dgm:t>
    </dgm:pt>
    <dgm:pt modelId="{C43E5E67-64D9-4495-9214-7C8E855B7E21}" type="pres">
      <dgm:prSet presAssocID="{418C0FBB-1ECD-4F1C-A398-B92FE39A2537}" presName="parentLin" presStyleCnt="0"/>
      <dgm:spPr/>
      <dgm:t>
        <a:bodyPr/>
        <a:lstStyle/>
        <a:p>
          <a:endParaRPr lang="fr-FR"/>
        </a:p>
      </dgm:t>
    </dgm:pt>
    <dgm:pt modelId="{A5FD47BA-8D0D-4D02-9BB4-09DC2C6133C7}" type="pres">
      <dgm:prSet presAssocID="{418C0FBB-1ECD-4F1C-A398-B92FE39A2537}" presName="parentLeftMargin" presStyleLbl="node1" presStyleIdx="0" presStyleCnt="2"/>
      <dgm:spPr/>
      <dgm:t>
        <a:bodyPr/>
        <a:lstStyle/>
        <a:p>
          <a:endParaRPr lang="fr-FR"/>
        </a:p>
      </dgm:t>
    </dgm:pt>
    <dgm:pt modelId="{97EB12A4-9E21-4C4C-8F69-2885413A9F92}" type="pres">
      <dgm:prSet presAssocID="{418C0FBB-1ECD-4F1C-A398-B92FE39A2537}" presName="parentText" presStyleLbl="node1" presStyleIdx="1" presStyleCnt="2" custScaleY="175333">
        <dgm:presLayoutVars>
          <dgm:chMax val="0"/>
          <dgm:bulletEnabled val="1"/>
        </dgm:presLayoutVars>
      </dgm:prSet>
      <dgm:spPr/>
      <dgm:t>
        <a:bodyPr/>
        <a:lstStyle/>
        <a:p>
          <a:endParaRPr lang="fr-FR"/>
        </a:p>
      </dgm:t>
    </dgm:pt>
    <dgm:pt modelId="{39EAECF4-9F02-4915-A810-064B4630EE6C}" type="pres">
      <dgm:prSet presAssocID="{418C0FBB-1ECD-4F1C-A398-B92FE39A2537}" presName="negativeSpace" presStyleCnt="0"/>
      <dgm:spPr/>
      <dgm:t>
        <a:bodyPr/>
        <a:lstStyle/>
        <a:p>
          <a:endParaRPr lang="fr-FR"/>
        </a:p>
      </dgm:t>
    </dgm:pt>
    <dgm:pt modelId="{198BD98C-4219-44D4-8613-0B117F5228F0}" type="pres">
      <dgm:prSet presAssocID="{418C0FBB-1ECD-4F1C-A398-B92FE39A2537}" presName="childText" presStyleLbl="conFgAcc1" presStyleIdx="1" presStyleCnt="2">
        <dgm:presLayoutVars>
          <dgm:bulletEnabled val="1"/>
        </dgm:presLayoutVars>
      </dgm:prSet>
      <dgm:spPr/>
      <dgm:t>
        <a:bodyPr/>
        <a:lstStyle/>
        <a:p>
          <a:endParaRPr lang="fr-FR"/>
        </a:p>
      </dgm:t>
    </dgm:pt>
  </dgm:ptLst>
  <dgm:cxnLst>
    <dgm:cxn modelId="{7A83B357-3141-459B-B3E6-017173A7BC39}" type="presOf" srcId="{24299BC3-BBFD-4C8B-8582-4FDD470241BA}" destId="{198BD98C-4219-44D4-8613-0B117F5228F0}" srcOrd="0" destOrd="0" presId="urn:microsoft.com/office/officeart/2005/8/layout/list1"/>
    <dgm:cxn modelId="{69D72CA6-6797-4226-A4AE-8BC73A8A4B73}" type="presOf" srcId="{BE18318E-6833-4CAA-802D-8F4BCE6173CE}" destId="{D028E09C-E053-4C85-AE13-C69926BB9646}" srcOrd="0" destOrd="0" presId="urn:microsoft.com/office/officeart/2005/8/layout/list1"/>
    <dgm:cxn modelId="{BED88249-3D9E-4290-91FB-C997DCFD4AED}" srcId="{BE18318E-6833-4CAA-802D-8F4BCE6173CE}" destId="{254369D1-ED8C-489B-960B-E5C3638BAC11}" srcOrd="0" destOrd="0" parTransId="{A2251B5D-E1BC-44A3-9CC6-6E9A506C6799}" sibTransId="{8D4542E9-AFA1-4A7D-AB79-CBA067F2F853}"/>
    <dgm:cxn modelId="{75C6B054-F4F1-4CC3-9AD4-5025CF37437D}" srcId="{254369D1-ED8C-489B-960B-E5C3638BAC11}" destId="{B2743959-0749-4F3C-91F0-F2D4DFCBC359}" srcOrd="0" destOrd="0" parTransId="{4D08B38D-F7D8-4944-B073-05CB8BAB2F97}" sibTransId="{944D6D3E-B615-4E11-9F56-4C0C06C55303}"/>
    <dgm:cxn modelId="{014CE4B4-85BF-4AB2-B677-A85698A225B7}" type="presOf" srcId="{418C0FBB-1ECD-4F1C-A398-B92FE39A2537}" destId="{A5FD47BA-8D0D-4D02-9BB4-09DC2C6133C7}" srcOrd="0" destOrd="0" presId="urn:microsoft.com/office/officeart/2005/8/layout/list1"/>
    <dgm:cxn modelId="{51065806-DE91-48ED-9618-1718F57036E3}" type="presOf" srcId="{418C0FBB-1ECD-4F1C-A398-B92FE39A2537}" destId="{97EB12A4-9E21-4C4C-8F69-2885413A9F92}" srcOrd="1" destOrd="0" presId="urn:microsoft.com/office/officeart/2005/8/layout/list1"/>
    <dgm:cxn modelId="{90473CED-7BF2-4D85-BB99-F7D511B5CEB2}" srcId="{418C0FBB-1ECD-4F1C-A398-B92FE39A2537}" destId="{24299BC3-BBFD-4C8B-8582-4FDD470241BA}" srcOrd="0" destOrd="0" parTransId="{D119A5A4-C245-4EE2-A18F-686C5B55035C}" sibTransId="{8E91D43E-3539-4F6D-8E11-82CF5E338EF2}"/>
    <dgm:cxn modelId="{C685E1F3-3819-421F-A6E5-87ECD3E6DE21}" type="presOf" srcId="{B2743959-0749-4F3C-91F0-F2D4DFCBC359}" destId="{62AFDE68-F586-4BBB-AF39-F7B8776FE2AE}" srcOrd="0" destOrd="0" presId="urn:microsoft.com/office/officeart/2005/8/layout/list1"/>
    <dgm:cxn modelId="{0F97E100-A63C-4A29-B4A7-498289BD19D0}" srcId="{24299BC3-BBFD-4C8B-8582-4FDD470241BA}" destId="{F0BB1C93-D59B-483F-8BBB-AE1C87A58E37}" srcOrd="0" destOrd="0" parTransId="{F96A5B2A-AD27-4588-B247-9E277B9687CF}" sibTransId="{BF518054-F3E1-4F42-B378-B6BE79C0BE99}"/>
    <dgm:cxn modelId="{C0464408-28E6-43DB-A7AA-1105A204D530}" type="presOf" srcId="{254369D1-ED8C-489B-960B-E5C3638BAC11}" destId="{487A4FEA-E324-4BE9-896E-34659382724C}" srcOrd="1" destOrd="0" presId="urn:microsoft.com/office/officeart/2005/8/layout/list1"/>
    <dgm:cxn modelId="{96080E1D-0E80-4C51-BD68-F727F2B643AB}" type="presOf" srcId="{F0BB1C93-D59B-483F-8BBB-AE1C87A58E37}" destId="{198BD98C-4219-44D4-8613-0B117F5228F0}" srcOrd="0" destOrd="1" presId="urn:microsoft.com/office/officeart/2005/8/layout/list1"/>
    <dgm:cxn modelId="{D6B1A580-C18E-404A-8AC9-31476CB08992}" type="presOf" srcId="{254369D1-ED8C-489B-960B-E5C3638BAC11}" destId="{FCEF733C-5BDD-4123-A424-2178CA757B36}" srcOrd="0" destOrd="0" presId="urn:microsoft.com/office/officeart/2005/8/layout/list1"/>
    <dgm:cxn modelId="{8FA15B79-62A4-4913-AD13-33F87CF8DD6B}" srcId="{BE18318E-6833-4CAA-802D-8F4BCE6173CE}" destId="{418C0FBB-1ECD-4F1C-A398-B92FE39A2537}" srcOrd="1" destOrd="0" parTransId="{76938463-2892-46FC-84A7-136743768D35}" sibTransId="{70C96A04-3567-47E3-94DE-68D97EF3F37E}"/>
    <dgm:cxn modelId="{EF5C1D13-4824-42B4-B424-10C48F3F4B8E}" type="presParOf" srcId="{D028E09C-E053-4C85-AE13-C69926BB9646}" destId="{D7D950FD-C573-4B7E-8C82-B0A86C78B3D7}" srcOrd="0" destOrd="0" presId="urn:microsoft.com/office/officeart/2005/8/layout/list1"/>
    <dgm:cxn modelId="{788621E3-9364-4D99-9E86-63A4388A60E5}" type="presParOf" srcId="{D7D950FD-C573-4B7E-8C82-B0A86C78B3D7}" destId="{FCEF733C-5BDD-4123-A424-2178CA757B36}" srcOrd="0" destOrd="0" presId="urn:microsoft.com/office/officeart/2005/8/layout/list1"/>
    <dgm:cxn modelId="{C221A515-F457-47E5-81DA-CDA15CEE88A4}" type="presParOf" srcId="{D7D950FD-C573-4B7E-8C82-B0A86C78B3D7}" destId="{487A4FEA-E324-4BE9-896E-34659382724C}" srcOrd="1" destOrd="0" presId="urn:microsoft.com/office/officeart/2005/8/layout/list1"/>
    <dgm:cxn modelId="{C9CC42FA-AA5F-4CE5-94A4-D26DDAD7E92D}" type="presParOf" srcId="{D028E09C-E053-4C85-AE13-C69926BB9646}" destId="{1B9A465D-AA30-4F4E-BCE3-CC7EAE2A5E65}" srcOrd="1" destOrd="0" presId="urn:microsoft.com/office/officeart/2005/8/layout/list1"/>
    <dgm:cxn modelId="{2D19C472-253E-4AB9-9FDD-D91284B1D09D}" type="presParOf" srcId="{D028E09C-E053-4C85-AE13-C69926BB9646}" destId="{62AFDE68-F586-4BBB-AF39-F7B8776FE2AE}" srcOrd="2" destOrd="0" presId="urn:microsoft.com/office/officeart/2005/8/layout/list1"/>
    <dgm:cxn modelId="{DEAABF9D-8A14-4D70-8616-34B4E0A761D1}" type="presParOf" srcId="{D028E09C-E053-4C85-AE13-C69926BB9646}" destId="{7C345218-BF09-4959-9876-60058D7E7C9E}" srcOrd="3" destOrd="0" presId="urn:microsoft.com/office/officeart/2005/8/layout/list1"/>
    <dgm:cxn modelId="{62E7C259-41FE-4B8D-9FE9-5314765B0E9F}" type="presParOf" srcId="{D028E09C-E053-4C85-AE13-C69926BB9646}" destId="{C43E5E67-64D9-4495-9214-7C8E855B7E21}" srcOrd="4" destOrd="0" presId="urn:microsoft.com/office/officeart/2005/8/layout/list1"/>
    <dgm:cxn modelId="{51133F85-E251-4E58-AB49-C954370AB3E2}" type="presParOf" srcId="{C43E5E67-64D9-4495-9214-7C8E855B7E21}" destId="{A5FD47BA-8D0D-4D02-9BB4-09DC2C6133C7}" srcOrd="0" destOrd="0" presId="urn:microsoft.com/office/officeart/2005/8/layout/list1"/>
    <dgm:cxn modelId="{33BD4ECC-E31D-403E-A47A-887291170F15}" type="presParOf" srcId="{C43E5E67-64D9-4495-9214-7C8E855B7E21}" destId="{97EB12A4-9E21-4C4C-8F69-2885413A9F92}" srcOrd="1" destOrd="0" presId="urn:microsoft.com/office/officeart/2005/8/layout/list1"/>
    <dgm:cxn modelId="{08E9BA7B-D0ED-474E-B1F7-5E7C12BA9491}" type="presParOf" srcId="{D028E09C-E053-4C85-AE13-C69926BB9646}" destId="{39EAECF4-9F02-4915-A810-064B4630EE6C}" srcOrd="5" destOrd="0" presId="urn:microsoft.com/office/officeart/2005/8/layout/list1"/>
    <dgm:cxn modelId="{1D34165F-2E73-4172-8E5B-F3B880981D6A}" type="presParOf" srcId="{D028E09C-E053-4C85-AE13-C69926BB9646}" destId="{198BD98C-4219-44D4-8613-0B117F5228F0}"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D8D84E-1B1C-4367-9B11-D9D936C58767}"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fr-FR"/>
        </a:p>
      </dgm:t>
    </dgm:pt>
    <dgm:pt modelId="{A2CAC63D-CC8B-43AC-8B8F-05512968C421}">
      <dgm:prSet phldrT="[Texte]" custT="1"/>
      <dgm:spPr/>
      <dgm:t>
        <a:bodyPr/>
        <a:lstStyle/>
        <a:p>
          <a:r>
            <a:rPr lang="en-GB" sz="2000" dirty="0" smtClean="0"/>
            <a:t>Armed conflicts, violent extremism, and transnational terrorism.</a:t>
          </a:r>
          <a:endParaRPr lang="fr-FR" sz="2000" dirty="0"/>
        </a:p>
      </dgm:t>
    </dgm:pt>
    <dgm:pt modelId="{81FCD76C-90A0-4A82-A123-672B60653BCC}" type="parTrans" cxnId="{2248536D-F488-4AA9-A141-F9D500999D20}">
      <dgm:prSet/>
      <dgm:spPr/>
      <dgm:t>
        <a:bodyPr/>
        <a:lstStyle/>
        <a:p>
          <a:endParaRPr lang="fr-FR"/>
        </a:p>
      </dgm:t>
    </dgm:pt>
    <dgm:pt modelId="{F105333E-3115-45D0-B600-A5F14B3ADE9F}" type="sibTrans" cxnId="{2248536D-F488-4AA9-A141-F9D500999D20}">
      <dgm:prSet/>
      <dgm:spPr/>
      <dgm:t>
        <a:bodyPr/>
        <a:lstStyle/>
        <a:p>
          <a:endParaRPr lang="fr-FR"/>
        </a:p>
      </dgm:t>
    </dgm:pt>
    <dgm:pt modelId="{023A2C15-13F6-49AA-A2EC-DC4DBF0CAFC8}">
      <dgm:prSet phldrT="[Texte]" custT="1"/>
      <dgm:spPr/>
      <dgm:t>
        <a:bodyPr/>
        <a:lstStyle/>
        <a:p>
          <a:r>
            <a:rPr lang="en-GB" sz="2000" dirty="0" smtClean="0"/>
            <a:t>Chronic poverty, structural underdevelopment, and socioeconomic inequality. </a:t>
          </a:r>
          <a:endParaRPr lang="fr-FR" sz="2000" dirty="0"/>
        </a:p>
      </dgm:t>
    </dgm:pt>
    <dgm:pt modelId="{D02A8298-18D4-4A83-A83C-F4F6D5ACEDEF}" type="parTrans" cxnId="{6AFA8B2E-842E-44A2-9D48-84C2B4F21AD5}">
      <dgm:prSet/>
      <dgm:spPr/>
      <dgm:t>
        <a:bodyPr/>
        <a:lstStyle/>
        <a:p>
          <a:endParaRPr lang="fr-FR"/>
        </a:p>
      </dgm:t>
    </dgm:pt>
    <dgm:pt modelId="{6AD1FF15-9921-4145-A3F7-96D9367B2B3F}" type="sibTrans" cxnId="{6AFA8B2E-842E-44A2-9D48-84C2B4F21AD5}">
      <dgm:prSet/>
      <dgm:spPr/>
      <dgm:t>
        <a:bodyPr/>
        <a:lstStyle/>
        <a:p>
          <a:endParaRPr lang="fr-FR"/>
        </a:p>
      </dgm:t>
    </dgm:pt>
    <dgm:pt modelId="{D919F55E-E06B-4E0B-8B21-EFE1092CCC65}">
      <dgm:prSet phldrT="[Texte]" custT="1"/>
      <dgm:spPr/>
      <dgm:t>
        <a:bodyPr/>
        <a:lstStyle/>
        <a:p>
          <a:r>
            <a:rPr lang="en-GB" sz="2000" dirty="0" smtClean="0"/>
            <a:t>Political instability, constitutional subversion, and unconstitutional changes of government (coups d'état).</a:t>
          </a:r>
          <a:endParaRPr lang="fr-FR" sz="2000" dirty="0"/>
        </a:p>
      </dgm:t>
    </dgm:pt>
    <dgm:pt modelId="{AF4B29A4-9A25-4B83-8FA8-CDE90A78828B}" type="parTrans" cxnId="{04B8C9DB-2B79-4428-8C16-D3865F3CE291}">
      <dgm:prSet/>
      <dgm:spPr/>
      <dgm:t>
        <a:bodyPr/>
        <a:lstStyle/>
        <a:p>
          <a:endParaRPr lang="fr-FR"/>
        </a:p>
      </dgm:t>
    </dgm:pt>
    <dgm:pt modelId="{9CF9E560-289E-4DCC-A9D6-15776F6F4707}" type="sibTrans" cxnId="{04B8C9DB-2B79-4428-8C16-D3865F3CE291}">
      <dgm:prSet/>
      <dgm:spPr/>
      <dgm:t>
        <a:bodyPr/>
        <a:lstStyle/>
        <a:p>
          <a:endParaRPr lang="fr-FR"/>
        </a:p>
      </dgm:t>
    </dgm:pt>
    <dgm:pt modelId="{B7C9881A-665E-4BDD-8958-490C34E43AAE}">
      <dgm:prSet phldrT="[Texte]" custT="1"/>
      <dgm:spPr/>
      <dgm:t>
        <a:bodyPr/>
        <a:lstStyle/>
        <a:p>
          <a:r>
            <a:rPr lang="en-GB" sz="2000" dirty="0" smtClean="0"/>
            <a:t>Draconian restrictions on civic space, civil society actors, and freedom of expression.</a:t>
          </a:r>
          <a:endParaRPr lang="fr-FR" sz="2000" dirty="0"/>
        </a:p>
      </dgm:t>
    </dgm:pt>
    <dgm:pt modelId="{D05BB027-BE4F-4F4B-864C-037DE0FFC5F4}" type="parTrans" cxnId="{D01B2603-5487-497E-AA31-14CF21C1B50A}">
      <dgm:prSet/>
      <dgm:spPr/>
      <dgm:t>
        <a:bodyPr/>
        <a:lstStyle/>
        <a:p>
          <a:endParaRPr lang="fr-FR"/>
        </a:p>
      </dgm:t>
    </dgm:pt>
    <dgm:pt modelId="{D3FD798E-A338-47CC-B5F5-A99F6CFA0E5F}" type="sibTrans" cxnId="{D01B2603-5487-497E-AA31-14CF21C1B50A}">
      <dgm:prSet/>
      <dgm:spPr/>
      <dgm:t>
        <a:bodyPr/>
        <a:lstStyle/>
        <a:p>
          <a:endParaRPr lang="fr-FR"/>
        </a:p>
      </dgm:t>
    </dgm:pt>
    <dgm:pt modelId="{8C98408B-5A5F-41D8-B6D7-05BD749E2C00}">
      <dgm:prSet phldrT="[Texte]" custT="1"/>
      <dgm:spPr/>
      <dgm:t>
        <a:bodyPr/>
        <a:lstStyle/>
        <a:p>
          <a:r>
            <a:rPr lang="en-GB" sz="2000" dirty="0" smtClean="0"/>
            <a:t>Massive refugee movements and internal migration crises.</a:t>
          </a:r>
          <a:endParaRPr lang="fr-FR" sz="2000" dirty="0"/>
        </a:p>
      </dgm:t>
    </dgm:pt>
    <dgm:pt modelId="{A7E60881-0795-4F5C-9EEA-576F7C2B9FA0}" type="parTrans" cxnId="{EC8C7662-EC4A-4D8B-9FD7-228948AA6747}">
      <dgm:prSet/>
      <dgm:spPr/>
      <dgm:t>
        <a:bodyPr/>
        <a:lstStyle/>
        <a:p>
          <a:endParaRPr lang="fr-FR"/>
        </a:p>
      </dgm:t>
    </dgm:pt>
    <dgm:pt modelId="{A204BBDE-B0CF-4116-AC36-9DD91223CBB0}" type="sibTrans" cxnId="{EC8C7662-EC4A-4D8B-9FD7-228948AA6747}">
      <dgm:prSet/>
      <dgm:spPr/>
      <dgm:t>
        <a:bodyPr/>
        <a:lstStyle/>
        <a:p>
          <a:endParaRPr lang="fr-FR"/>
        </a:p>
      </dgm:t>
    </dgm:pt>
    <dgm:pt modelId="{26A6D0CA-E119-45FD-BA08-689290016A10}" type="pres">
      <dgm:prSet presAssocID="{39D8D84E-1B1C-4367-9B11-D9D936C58767}" presName="diagram" presStyleCnt="0">
        <dgm:presLayoutVars>
          <dgm:dir/>
          <dgm:resizeHandles val="exact"/>
        </dgm:presLayoutVars>
      </dgm:prSet>
      <dgm:spPr/>
      <dgm:t>
        <a:bodyPr/>
        <a:lstStyle/>
        <a:p>
          <a:endParaRPr lang="fr-FR"/>
        </a:p>
      </dgm:t>
    </dgm:pt>
    <dgm:pt modelId="{C4CEDCDE-2ECF-44CC-A31F-A4579753D18C}" type="pres">
      <dgm:prSet presAssocID="{A2CAC63D-CC8B-43AC-8B8F-05512968C421}" presName="node" presStyleLbl="node1" presStyleIdx="0" presStyleCnt="5" custScaleY="223152" custLinFactNeighborX="-22654" custLinFactNeighborY="-24">
        <dgm:presLayoutVars>
          <dgm:bulletEnabled val="1"/>
        </dgm:presLayoutVars>
      </dgm:prSet>
      <dgm:spPr/>
      <dgm:t>
        <a:bodyPr/>
        <a:lstStyle/>
        <a:p>
          <a:endParaRPr lang="fr-FR"/>
        </a:p>
      </dgm:t>
    </dgm:pt>
    <dgm:pt modelId="{E3397DF1-3061-46F0-A908-0B711D9EF7A1}" type="pres">
      <dgm:prSet presAssocID="{F105333E-3115-45D0-B600-A5F14B3ADE9F}" presName="sibTrans" presStyleCnt="0"/>
      <dgm:spPr/>
      <dgm:t>
        <a:bodyPr/>
        <a:lstStyle/>
        <a:p>
          <a:endParaRPr lang="fr-FR"/>
        </a:p>
      </dgm:t>
    </dgm:pt>
    <dgm:pt modelId="{FC2B4F73-3373-42AD-A0BB-19EE5527405A}" type="pres">
      <dgm:prSet presAssocID="{D919F55E-E06B-4E0B-8B21-EFE1092CCC65}" presName="node" presStyleLbl="node1" presStyleIdx="1" presStyleCnt="5" custScaleY="219772" custLinFactNeighborX="12854" custLinFactNeighborY="-1866">
        <dgm:presLayoutVars>
          <dgm:bulletEnabled val="1"/>
        </dgm:presLayoutVars>
      </dgm:prSet>
      <dgm:spPr/>
      <dgm:t>
        <a:bodyPr/>
        <a:lstStyle/>
        <a:p>
          <a:endParaRPr lang="fr-FR"/>
        </a:p>
      </dgm:t>
    </dgm:pt>
    <dgm:pt modelId="{8783BCD5-D0F3-452A-8C9E-98A2E1DB9237}" type="pres">
      <dgm:prSet presAssocID="{9CF9E560-289E-4DCC-A9D6-15776F6F4707}" presName="sibTrans" presStyleCnt="0"/>
      <dgm:spPr/>
      <dgm:t>
        <a:bodyPr/>
        <a:lstStyle/>
        <a:p>
          <a:endParaRPr lang="fr-FR"/>
        </a:p>
      </dgm:t>
    </dgm:pt>
    <dgm:pt modelId="{238535BB-0C1A-4AC2-AACD-8F08577C04C7}" type="pres">
      <dgm:prSet presAssocID="{B7C9881A-665E-4BDD-8958-490C34E43AAE}" presName="node" presStyleLbl="node1" presStyleIdx="2" presStyleCnt="5" custScaleY="217591" custLinFactNeighborX="96135" custLinFactNeighborY="-1571">
        <dgm:presLayoutVars>
          <dgm:bulletEnabled val="1"/>
        </dgm:presLayoutVars>
      </dgm:prSet>
      <dgm:spPr/>
      <dgm:t>
        <a:bodyPr/>
        <a:lstStyle/>
        <a:p>
          <a:endParaRPr lang="fr-FR"/>
        </a:p>
      </dgm:t>
    </dgm:pt>
    <dgm:pt modelId="{0347CEB5-F03C-4E28-B4C0-EE6F8EFFF64E}" type="pres">
      <dgm:prSet presAssocID="{D3FD798E-A338-47CC-B5F5-A99F6CFA0E5F}" presName="sibTrans" presStyleCnt="0"/>
      <dgm:spPr/>
      <dgm:t>
        <a:bodyPr/>
        <a:lstStyle/>
        <a:p>
          <a:endParaRPr lang="fr-FR"/>
        </a:p>
      </dgm:t>
    </dgm:pt>
    <dgm:pt modelId="{6F0F04DB-CA10-4FAA-A5BE-63588EC3C6E9}" type="pres">
      <dgm:prSet presAssocID="{8C98408B-5A5F-41D8-B6D7-05BD749E2C00}" presName="node" presStyleLbl="node1" presStyleIdx="3" presStyleCnt="5" custScaleX="179125" custScaleY="127076" custLinFactNeighborX="15120" custLinFactNeighborY="-3058">
        <dgm:presLayoutVars>
          <dgm:bulletEnabled val="1"/>
        </dgm:presLayoutVars>
      </dgm:prSet>
      <dgm:spPr/>
      <dgm:t>
        <a:bodyPr/>
        <a:lstStyle/>
        <a:p>
          <a:endParaRPr lang="fr-FR"/>
        </a:p>
      </dgm:t>
    </dgm:pt>
    <dgm:pt modelId="{3D911F86-7210-482D-AC71-A662166A7400}" type="pres">
      <dgm:prSet presAssocID="{A204BBDE-B0CF-4116-AC36-9DD91223CBB0}" presName="sibTrans" presStyleCnt="0"/>
      <dgm:spPr/>
      <dgm:t>
        <a:bodyPr/>
        <a:lstStyle/>
        <a:p>
          <a:endParaRPr lang="fr-FR"/>
        </a:p>
      </dgm:t>
    </dgm:pt>
    <dgm:pt modelId="{5B4E5B53-1C59-4706-AE04-42D617A45FAB}" type="pres">
      <dgm:prSet presAssocID="{023A2C15-13F6-49AA-A2EC-DC4DBF0CAFC8}" presName="node" presStyleLbl="node1" presStyleIdx="4" presStyleCnt="5" custScaleX="193773" custScaleY="128349" custLinFactNeighborX="93308" custLinFactNeighborY="-3142">
        <dgm:presLayoutVars>
          <dgm:bulletEnabled val="1"/>
        </dgm:presLayoutVars>
      </dgm:prSet>
      <dgm:spPr/>
      <dgm:t>
        <a:bodyPr/>
        <a:lstStyle/>
        <a:p>
          <a:endParaRPr lang="fr-FR"/>
        </a:p>
      </dgm:t>
    </dgm:pt>
  </dgm:ptLst>
  <dgm:cxnLst>
    <dgm:cxn modelId="{2248536D-F488-4AA9-A141-F9D500999D20}" srcId="{39D8D84E-1B1C-4367-9B11-D9D936C58767}" destId="{A2CAC63D-CC8B-43AC-8B8F-05512968C421}" srcOrd="0" destOrd="0" parTransId="{81FCD76C-90A0-4A82-A123-672B60653BCC}" sibTransId="{F105333E-3115-45D0-B600-A5F14B3ADE9F}"/>
    <dgm:cxn modelId="{04B8C9DB-2B79-4428-8C16-D3865F3CE291}" srcId="{39D8D84E-1B1C-4367-9B11-D9D936C58767}" destId="{D919F55E-E06B-4E0B-8B21-EFE1092CCC65}" srcOrd="1" destOrd="0" parTransId="{AF4B29A4-9A25-4B83-8FA8-CDE90A78828B}" sibTransId="{9CF9E560-289E-4DCC-A9D6-15776F6F4707}"/>
    <dgm:cxn modelId="{D01B2603-5487-497E-AA31-14CF21C1B50A}" srcId="{39D8D84E-1B1C-4367-9B11-D9D936C58767}" destId="{B7C9881A-665E-4BDD-8958-490C34E43AAE}" srcOrd="2" destOrd="0" parTransId="{D05BB027-BE4F-4F4B-864C-037DE0FFC5F4}" sibTransId="{D3FD798E-A338-47CC-B5F5-A99F6CFA0E5F}"/>
    <dgm:cxn modelId="{6AFA8B2E-842E-44A2-9D48-84C2B4F21AD5}" srcId="{39D8D84E-1B1C-4367-9B11-D9D936C58767}" destId="{023A2C15-13F6-49AA-A2EC-DC4DBF0CAFC8}" srcOrd="4" destOrd="0" parTransId="{D02A8298-18D4-4A83-A83C-F4F6D5ACEDEF}" sibTransId="{6AD1FF15-9921-4145-A3F7-96D9367B2B3F}"/>
    <dgm:cxn modelId="{2DBDF96D-410E-439F-AF6B-DBE08A4D2D7D}" type="presOf" srcId="{023A2C15-13F6-49AA-A2EC-DC4DBF0CAFC8}" destId="{5B4E5B53-1C59-4706-AE04-42D617A45FAB}" srcOrd="0" destOrd="0" presId="urn:microsoft.com/office/officeart/2005/8/layout/default"/>
    <dgm:cxn modelId="{5BB06D7A-21DB-4AB4-973A-9B410CD2FE60}" type="presOf" srcId="{39D8D84E-1B1C-4367-9B11-D9D936C58767}" destId="{26A6D0CA-E119-45FD-BA08-689290016A10}" srcOrd="0" destOrd="0" presId="urn:microsoft.com/office/officeart/2005/8/layout/default"/>
    <dgm:cxn modelId="{1C7D7BF5-DB6B-42F6-9F07-E449E7BCDEDA}" type="presOf" srcId="{D919F55E-E06B-4E0B-8B21-EFE1092CCC65}" destId="{FC2B4F73-3373-42AD-A0BB-19EE5527405A}" srcOrd="0" destOrd="0" presId="urn:microsoft.com/office/officeart/2005/8/layout/default"/>
    <dgm:cxn modelId="{823E5DB6-A9F9-4806-B783-690AF88FA921}" type="presOf" srcId="{8C98408B-5A5F-41D8-B6D7-05BD749E2C00}" destId="{6F0F04DB-CA10-4FAA-A5BE-63588EC3C6E9}" srcOrd="0" destOrd="0" presId="urn:microsoft.com/office/officeart/2005/8/layout/default"/>
    <dgm:cxn modelId="{F4FBF27A-A2A9-4413-8BF4-5F2EB0D8165D}" type="presOf" srcId="{A2CAC63D-CC8B-43AC-8B8F-05512968C421}" destId="{C4CEDCDE-2ECF-44CC-A31F-A4579753D18C}" srcOrd="0" destOrd="0" presId="urn:microsoft.com/office/officeart/2005/8/layout/default"/>
    <dgm:cxn modelId="{C2FDFC5A-E011-4078-83CF-1C47EA911C82}" type="presOf" srcId="{B7C9881A-665E-4BDD-8958-490C34E43AAE}" destId="{238535BB-0C1A-4AC2-AACD-8F08577C04C7}" srcOrd="0" destOrd="0" presId="urn:microsoft.com/office/officeart/2005/8/layout/default"/>
    <dgm:cxn modelId="{EC8C7662-EC4A-4D8B-9FD7-228948AA6747}" srcId="{39D8D84E-1B1C-4367-9B11-D9D936C58767}" destId="{8C98408B-5A5F-41D8-B6D7-05BD749E2C00}" srcOrd="3" destOrd="0" parTransId="{A7E60881-0795-4F5C-9EEA-576F7C2B9FA0}" sibTransId="{A204BBDE-B0CF-4116-AC36-9DD91223CBB0}"/>
    <dgm:cxn modelId="{8C16349A-7881-43B0-9783-4F34C368EFCB}" type="presParOf" srcId="{26A6D0CA-E119-45FD-BA08-689290016A10}" destId="{C4CEDCDE-2ECF-44CC-A31F-A4579753D18C}" srcOrd="0" destOrd="0" presId="urn:microsoft.com/office/officeart/2005/8/layout/default"/>
    <dgm:cxn modelId="{3D40BB96-2E65-4F33-93AE-D4AFAB413CEC}" type="presParOf" srcId="{26A6D0CA-E119-45FD-BA08-689290016A10}" destId="{E3397DF1-3061-46F0-A908-0B711D9EF7A1}" srcOrd="1" destOrd="0" presId="urn:microsoft.com/office/officeart/2005/8/layout/default"/>
    <dgm:cxn modelId="{CA2B3B6B-E9F2-4D32-8742-3DC07A18061D}" type="presParOf" srcId="{26A6D0CA-E119-45FD-BA08-689290016A10}" destId="{FC2B4F73-3373-42AD-A0BB-19EE5527405A}" srcOrd="2" destOrd="0" presId="urn:microsoft.com/office/officeart/2005/8/layout/default"/>
    <dgm:cxn modelId="{FFC2A021-9AB1-4D9E-98A1-EF379D4CCE38}" type="presParOf" srcId="{26A6D0CA-E119-45FD-BA08-689290016A10}" destId="{8783BCD5-D0F3-452A-8C9E-98A2E1DB9237}" srcOrd="3" destOrd="0" presId="urn:microsoft.com/office/officeart/2005/8/layout/default"/>
    <dgm:cxn modelId="{4F9431D2-B92C-4E64-AAD3-A5623E624191}" type="presParOf" srcId="{26A6D0CA-E119-45FD-BA08-689290016A10}" destId="{238535BB-0C1A-4AC2-AACD-8F08577C04C7}" srcOrd="4" destOrd="0" presId="urn:microsoft.com/office/officeart/2005/8/layout/default"/>
    <dgm:cxn modelId="{848F4878-F784-4663-A47E-7BFDA85945A5}" type="presParOf" srcId="{26A6D0CA-E119-45FD-BA08-689290016A10}" destId="{0347CEB5-F03C-4E28-B4C0-EE6F8EFFF64E}" srcOrd="5" destOrd="0" presId="urn:microsoft.com/office/officeart/2005/8/layout/default"/>
    <dgm:cxn modelId="{EC2261B4-CBFC-4FD5-BD07-C46517AC4D52}" type="presParOf" srcId="{26A6D0CA-E119-45FD-BA08-689290016A10}" destId="{6F0F04DB-CA10-4FAA-A5BE-63588EC3C6E9}" srcOrd="6" destOrd="0" presId="urn:microsoft.com/office/officeart/2005/8/layout/default"/>
    <dgm:cxn modelId="{89C42444-759D-44E0-A81D-3E2A4AC051EE}" type="presParOf" srcId="{26A6D0CA-E119-45FD-BA08-689290016A10}" destId="{3D911F86-7210-482D-AC71-A662166A7400}" srcOrd="7" destOrd="0" presId="urn:microsoft.com/office/officeart/2005/8/layout/default"/>
    <dgm:cxn modelId="{6539A612-A550-46EC-8BE8-626DDA73561B}" type="presParOf" srcId="{26A6D0CA-E119-45FD-BA08-689290016A10}" destId="{5B4E5B53-1C59-4706-AE04-42D617A45FA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AFD3AD3-0679-4019-913A-92190B1E4D9C}" type="doc">
      <dgm:prSet loTypeId="urn:microsoft.com/office/officeart/2005/8/layout/matrix2" loCatId="matrix" qsTypeId="urn:microsoft.com/office/officeart/2005/8/quickstyle/simple1" qsCatId="simple" csTypeId="urn:microsoft.com/office/officeart/2005/8/colors/accent5_1" csCatId="accent5" phldr="1"/>
      <dgm:spPr/>
      <dgm:t>
        <a:bodyPr/>
        <a:lstStyle/>
        <a:p>
          <a:endParaRPr lang="fr-FR"/>
        </a:p>
      </dgm:t>
    </dgm:pt>
    <dgm:pt modelId="{CA9AF567-5BB5-44EE-BC91-6554AC4CDAE2}">
      <dgm:prSet phldrT="[Texte]" custT="1"/>
      <dgm:spPr/>
      <dgm:t>
        <a:bodyPr/>
        <a:lstStyle/>
        <a:p>
          <a:r>
            <a:rPr lang="en-GB" sz="1600" dirty="0" smtClean="0"/>
            <a:t>Eradicate the traditional hierarchy of rights by treating civil-political and socio-economic rights as entirely indivisible.</a:t>
          </a:r>
          <a:endParaRPr lang="fr-FR" sz="1600" dirty="0"/>
        </a:p>
      </dgm:t>
    </dgm:pt>
    <dgm:pt modelId="{04404CA2-CBFB-4B4D-8358-5E58806C1DE4}" type="parTrans" cxnId="{4205F281-91EB-4925-8402-46656505DB09}">
      <dgm:prSet/>
      <dgm:spPr/>
      <dgm:t>
        <a:bodyPr/>
        <a:lstStyle/>
        <a:p>
          <a:endParaRPr lang="fr-FR"/>
        </a:p>
      </dgm:t>
    </dgm:pt>
    <dgm:pt modelId="{626F89AC-8ECC-4534-93C6-2AA3B6B45490}" type="sibTrans" cxnId="{4205F281-91EB-4925-8402-46656505DB09}">
      <dgm:prSet/>
      <dgm:spPr/>
      <dgm:t>
        <a:bodyPr/>
        <a:lstStyle/>
        <a:p>
          <a:endParaRPr lang="fr-FR"/>
        </a:p>
      </dgm:t>
    </dgm:pt>
    <dgm:pt modelId="{0A9C0291-6911-4819-BC8A-369C4C4E85F5}">
      <dgm:prSet phldrT="[Texte]" custT="1"/>
      <dgm:spPr/>
      <dgm:t>
        <a:bodyPr/>
        <a:lstStyle/>
        <a:p>
          <a:r>
            <a:rPr lang="en-GB" sz="1600" dirty="0" smtClean="0"/>
            <a:t>Codify and protect collective "peoples'" rights, bridging international law with communal values.</a:t>
          </a:r>
          <a:endParaRPr lang="fr-FR" sz="1600" dirty="0"/>
        </a:p>
      </dgm:t>
    </dgm:pt>
    <dgm:pt modelId="{BB6D2307-6A12-4466-966F-229659BF6E1E}" type="parTrans" cxnId="{2FBD6A7A-EA1B-4CB0-AD42-0D494981A4B6}">
      <dgm:prSet/>
      <dgm:spPr/>
      <dgm:t>
        <a:bodyPr/>
        <a:lstStyle/>
        <a:p>
          <a:endParaRPr lang="fr-FR"/>
        </a:p>
      </dgm:t>
    </dgm:pt>
    <dgm:pt modelId="{9024C559-AB7F-4380-9DAC-EB67B7D690D8}" type="sibTrans" cxnId="{2FBD6A7A-EA1B-4CB0-AD42-0D494981A4B6}">
      <dgm:prSet/>
      <dgm:spPr/>
      <dgm:t>
        <a:bodyPr/>
        <a:lstStyle/>
        <a:p>
          <a:endParaRPr lang="fr-FR"/>
        </a:p>
      </dgm:t>
    </dgm:pt>
    <dgm:pt modelId="{CD1285B8-E543-4841-818E-49B04E992254}">
      <dgm:prSet phldrT="[Texte]" custT="1"/>
      <dgm:spPr/>
      <dgm:t>
        <a:bodyPr/>
        <a:lstStyle/>
        <a:p>
          <a:r>
            <a:rPr lang="en-GB" sz="1600" dirty="0" smtClean="0"/>
            <a:t>Balance rights with explicit individual duties toward the family, community, and the State.</a:t>
          </a:r>
          <a:endParaRPr lang="fr-FR" sz="1600" dirty="0"/>
        </a:p>
      </dgm:t>
    </dgm:pt>
    <dgm:pt modelId="{26FCCFE4-388E-41A8-B8EE-F352ACB839E8}" type="parTrans" cxnId="{58F91C97-3F63-4BC9-B64F-606537EF20A6}">
      <dgm:prSet/>
      <dgm:spPr/>
      <dgm:t>
        <a:bodyPr/>
        <a:lstStyle/>
        <a:p>
          <a:endParaRPr lang="fr-FR"/>
        </a:p>
      </dgm:t>
    </dgm:pt>
    <dgm:pt modelId="{F4427DCF-4292-43BC-8E10-CE0CED48D8D9}" type="sibTrans" cxnId="{58F91C97-3F63-4BC9-B64F-606537EF20A6}">
      <dgm:prSet/>
      <dgm:spPr/>
      <dgm:t>
        <a:bodyPr/>
        <a:lstStyle/>
        <a:p>
          <a:endParaRPr lang="fr-FR"/>
        </a:p>
      </dgm:t>
    </dgm:pt>
    <dgm:pt modelId="{C37E8BD6-667C-408E-9D42-0F0D44A99D8F}">
      <dgm:prSet phldrT="[Texte]" custT="1"/>
      <dgm:spPr/>
      <dgm:t>
        <a:bodyPr/>
        <a:lstStyle/>
        <a:p>
          <a:r>
            <a:rPr lang="en-GB" sz="1600" dirty="0" smtClean="0"/>
            <a:t>Direct its normative framework to address African historical realities, from anti-colonial struggles to modern democratic governance</a:t>
          </a:r>
          <a:r>
            <a:rPr lang="en-GB" sz="2000" dirty="0" smtClean="0"/>
            <a:t>. </a:t>
          </a:r>
          <a:endParaRPr lang="fr-FR" sz="2000" dirty="0"/>
        </a:p>
      </dgm:t>
    </dgm:pt>
    <dgm:pt modelId="{8DA00A03-C4EC-4F41-B11E-662DDCF4BFF5}" type="parTrans" cxnId="{81883F4F-CF73-431C-94EE-0A07E597F05E}">
      <dgm:prSet/>
      <dgm:spPr/>
      <dgm:t>
        <a:bodyPr/>
        <a:lstStyle/>
        <a:p>
          <a:endParaRPr lang="fr-FR"/>
        </a:p>
      </dgm:t>
    </dgm:pt>
    <dgm:pt modelId="{5FB02F9E-2F97-4795-B7E9-CEFEC3588B40}" type="sibTrans" cxnId="{81883F4F-CF73-431C-94EE-0A07E597F05E}">
      <dgm:prSet/>
      <dgm:spPr/>
      <dgm:t>
        <a:bodyPr/>
        <a:lstStyle/>
        <a:p>
          <a:endParaRPr lang="fr-FR"/>
        </a:p>
      </dgm:t>
    </dgm:pt>
    <dgm:pt modelId="{B27CAC9F-15F3-4F1B-9CDC-A94189FC46C3}" type="pres">
      <dgm:prSet presAssocID="{AAFD3AD3-0679-4019-913A-92190B1E4D9C}" presName="matrix" presStyleCnt="0">
        <dgm:presLayoutVars>
          <dgm:chMax val="1"/>
          <dgm:dir/>
          <dgm:resizeHandles val="exact"/>
        </dgm:presLayoutVars>
      </dgm:prSet>
      <dgm:spPr/>
      <dgm:t>
        <a:bodyPr/>
        <a:lstStyle/>
        <a:p>
          <a:endParaRPr lang="fr-FR"/>
        </a:p>
      </dgm:t>
    </dgm:pt>
    <dgm:pt modelId="{4A01FF06-B8B4-4ADC-BDFC-847D67126E29}" type="pres">
      <dgm:prSet presAssocID="{AAFD3AD3-0679-4019-913A-92190B1E4D9C}" presName="axisShape" presStyleLbl="bgShp" presStyleIdx="0" presStyleCnt="1" custAng="5400000" custScaleX="38103" custLinFactNeighborX="-5256" custLinFactNeighborY="479"/>
      <dgm:spPr/>
      <dgm:t>
        <a:bodyPr/>
        <a:lstStyle/>
        <a:p>
          <a:endParaRPr lang="fr-FR"/>
        </a:p>
      </dgm:t>
    </dgm:pt>
    <dgm:pt modelId="{3F3983D8-FFEC-4629-BFC8-C166EDA6AE38}" type="pres">
      <dgm:prSet presAssocID="{AAFD3AD3-0679-4019-913A-92190B1E4D9C}" presName="rect1" presStyleLbl="node1" presStyleIdx="0" presStyleCnt="4" custScaleX="236422" custScaleY="89501" custLinFactNeighborX="-96903" custLinFactNeighborY="-6283">
        <dgm:presLayoutVars>
          <dgm:chMax val="0"/>
          <dgm:chPref val="0"/>
          <dgm:bulletEnabled val="1"/>
        </dgm:presLayoutVars>
      </dgm:prSet>
      <dgm:spPr/>
      <dgm:t>
        <a:bodyPr/>
        <a:lstStyle/>
        <a:p>
          <a:endParaRPr lang="fr-FR"/>
        </a:p>
      </dgm:t>
    </dgm:pt>
    <dgm:pt modelId="{5BC64358-CDAE-4673-82F0-6F847620FA84}" type="pres">
      <dgm:prSet presAssocID="{AAFD3AD3-0679-4019-913A-92190B1E4D9C}" presName="rect2" presStyleLbl="node1" presStyleIdx="1" presStyleCnt="4" custScaleX="252253" custScaleY="89032" custLinFactNeighborX="63351" custLinFactNeighborY="-5684">
        <dgm:presLayoutVars>
          <dgm:chMax val="0"/>
          <dgm:chPref val="0"/>
          <dgm:bulletEnabled val="1"/>
        </dgm:presLayoutVars>
      </dgm:prSet>
      <dgm:spPr/>
      <dgm:t>
        <a:bodyPr/>
        <a:lstStyle/>
        <a:p>
          <a:endParaRPr lang="fr-FR"/>
        </a:p>
      </dgm:t>
    </dgm:pt>
    <dgm:pt modelId="{2A673AB0-3868-43E6-B35A-703419C2ED00}" type="pres">
      <dgm:prSet presAssocID="{AAFD3AD3-0679-4019-913A-92190B1E4D9C}" presName="rect3" presStyleLbl="node1" presStyleIdx="2" presStyleCnt="4" custScaleX="223367" custScaleY="83327" custLinFactNeighborX="-88217" custLinFactNeighborY="-5668">
        <dgm:presLayoutVars>
          <dgm:chMax val="0"/>
          <dgm:chPref val="0"/>
          <dgm:bulletEnabled val="1"/>
        </dgm:presLayoutVars>
      </dgm:prSet>
      <dgm:spPr/>
      <dgm:t>
        <a:bodyPr/>
        <a:lstStyle/>
        <a:p>
          <a:endParaRPr lang="fr-FR"/>
        </a:p>
      </dgm:t>
    </dgm:pt>
    <dgm:pt modelId="{A5049E30-F6D8-44D6-813D-D25F8361A106}" type="pres">
      <dgm:prSet presAssocID="{AAFD3AD3-0679-4019-913A-92190B1E4D9C}" presName="rect4" presStyleLbl="node1" presStyleIdx="3" presStyleCnt="4" custScaleX="246131" custScaleY="81229" custLinFactNeighborX="68573" custLinFactNeighborY="-2822">
        <dgm:presLayoutVars>
          <dgm:chMax val="0"/>
          <dgm:chPref val="0"/>
          <dgm:bulletEnabled val="1"/>
        </dgm:presLayoutVars>
      </dgm:prSet>
      <dgm:spPr/>
      <dgm:t>
        <a:bodyPr/>
        <a:lstStyle/>
        <a:p>
          <a:endParaRPr lang="fr-FR"/>
        </a:p>
      </dgm:t>
    </dgm:pt>
  </dgm:ptLst>
  <dgm:cxnLst>
    <dgm:cxn modelId="{81883F4F-CF73-431C-94EE-0A07E597F05E}" srcId="{AAFD3AD3-0679-4019-913A-92190B1E4D9C}" destId="{C37E8BD6-667C-408E-9D42-0F0D44A99D8F}" srcOrd="3" destOrd="0" parTransId="{8DA00A03-C4EC-4F41-B11E-662DDCF4BFF5}" sibTransId="{5FB02F9E-2F97-4795-B7E9-CEFEC3588B40}"/>
    <dgm:cxn modelId="{2FBD6A7A-EA1B-4CB0-AD42-0D494981A4B6}" srcId="{AAFD3AD3-0679-4019-913A-92190B1E4D9C}" destId="{0A9C0291-6911-4819-BC8A-369C4C4E85F5}" srcOrd="1" destOrd="0" parTransId="{BB6D2307-6A12-4466-966F-229659BF6E1E}" sibTransId="{9024C559-AB7F-4380-9DAC-EB67B7D690D8}"/>
    <dgm:cxn modelId="{4CAF5B16-70B8-4E52-8FBA-A262B185A1B8}" type="presOf" srcId="{CA9AF567-5BB5-44EE-BC91-6554AC4CDAE2}" destId="{3F3983D8-FFEC-4629-BFC8-C166EDA6AE38}" srcOrd="0" destOrd="0" presId="urn:microsoft.com/office/officeart/2005/8/layout/matrix2"/>
    <dgm:cxn modelId="{FA0AAE48-542A-43D4-904C-864BD8902853}" type="presOf" srcId="{0A9C0291-6911-4819-BC8A-369C4C4E85F5}" destId="{5BC64358-CDAE-4673-82F0-6F847620FA84}" srcOrd="0" destOrd="0" presId="urn:microsoft.com/office/officeart/2005/8/layout/matrix2"/>
    <dgm:cxn modelId="{4205F281-91EB-4925-8402-46656505DB09}" srcId="{AAFD3AD3-0679-4019-913A-92190B1E4D9C}" destId="{CA9AF567-5BB5-44EE-BC91-6554AC4CDAE2}" srcOrd="0" destOrd="0" parTransId="{04404CA2-CBFB-4B4D-8358-5E58806C1DE4}" sibTransId="{626F89AC-8ECC-4534-93C6-2AA3B6B45490}"/>
    <dgm:cxn modelId="{58F91C97-3F63-4BC9-B64F-606537EF20A6}" srcId="{AAFD3AD3-0679-4019-913A-92190B1E4D9C}" destId="{CD1285B8-E543-4841-818E-49B04E992254}" srcOrd="2" destOrd="0" parTransId="{26FCCFE4-388E-41A8-B8EE-F352ACB839E8}" sibTransId="{F4427DCF-4292-43BC-8E10-CE0CED48D8D9}"/>
    <dgm:cxn modelId="{BD071D65-F49B-42CD-B0AD-D61FE90516FA}" type="presOf" srcId="{CD1285B8-E543-4841-818E-49B04E992254}" destId="{2A673AB0-3868-43E6-B35A-703419C2ED00}" srcOrd="0" destOrd="0" presId="urn:microsoft.com/office/officeart/2005/8/layout/matrix2"/>
    <dgm:cxn modelId="{9E6B9E00-1B3E-4404-B065-BE554A0B10AB}" type="presOf" srcId="{C37E8BD6-667C-408E-9D42-0F0D44A99D8F}" destId="{A5049E30-F6D8-44D6-813D-D25F8361A106}" srcOrd="0" destOrd="0" presId="urn:microsoft.com/office/officeart/2005/8/layout/matrix2"/>
    <dgm:cxn modelId="{5C777D2B-1E47-47A3-BF71-C4F4010F8A4E}" type="presOf" srcId="{AAFD3AD3-0679-4019-913A-92190B1E4D9C}" destId="{B27CAC9F-15F3-4F1B-9CDC-A94189FC46C3}" srcOrd="0" destOrd="0" presId="urn:microsoft.com/office/officeart/2005/8/layout/matrix2"/>
    <dgm:cxn modelId="{DD4EAE04-35B6-4B14-A16D-BC241DD688DA}" type="presParOf" srcId="{B27CAC9F-15F3-4F1B-9CDC-A94189FC46C3}" destId="{4A01FF06-B8B4-4ADC-BDFC-847D67126E29}" srcOrd="0" destOrd="0" presId="urn:microsoft.com/office/officeart/2005/8/layout/matrix2"/>
    <dgm:cxn modelId="{8AC98397-A34D-4821-9689-830AD32BDD11}" type="presParOf" srcId="{B27CAC9F-15F3-4F1B-9CDC-A94189FC46C3}" destId="{3F3983D8-FFEC-4629-BFC8-C166EDA6AE38}" srcOrd="1" destOrd="0" presId="urn:microsoft.com/office/officeart/2005/8/layout/matrix2"/>
    <dgm:cxn modelId="{4DE6AA10-4B2E-48E7-9CD8-0BD48F208FA3}" type="presParOf" srcId="{B27CAC9F-15F3-4F1B-9CDC-A94189FC46C3}" destId="{5BC64358-CDAE-4673-82F0-6F847620FA84}" srcOrd="2" destOrd="0" presId="urn:microsoft.com/office/officeart/2005/8/layout/matrix2"/>
    <dgm:cxn modelId="{6E49A9C8-188C-44AA-AC93-397C5D55017C}" type="presParOf" srcId="{B27CAC9F-15F3-4F1B-9CDC-A94189FC46C3}" destId="{2A673AB0-3868-43E6-B35A-703419C2ED00}" srcOrd="3" destOrd="0" presId="urn:microsoft.com/office/officeart/2005/8/layout/matrix2"/>
    <dgm:cxn modelId="{13D8F84D-65ED-4E21-8ABB-F4BF58F186CE}" type="presParOf" srcId="{B27CAC9F-15F3-4F1B-9CDC-A94189FC46C3}" destId="{A5049E30-F6D8-44D6-813D-D25F8361A106}"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C26454-3D91-4F16-B8B9-49CF58260598}">
      <dsp:nvSpPr>
        <dsp:cNvPr id="0" name=""/>
        <dsp:cNvSpPr/>
      </dsp:nvSpPr>
      <dsp:spPr>
        <a:xfrm rot="5400000">
          <a:off x="4642509" y="-1688124"/>
          <a:ext cx="1869463" cy="52457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GB" sz="1800" kern="1200" dirty="0" smtClean="0">
              <a:latin typeface="Calibri" panose="020F0502020204030204" pitchFamily="34" charset="0"/>
              <a:ea typeface="Calibri" panose="020F0502020204030204" pitchFamily="34" charset="0"/>
              <a:cs typeface="Calibri" panose="020F0502020204030204" pitchFamily="34" charset="0"/>
            </a:rPr>
            <a:t>Near-total absence of human rights protections during the colonial era.</a:t>
          </a:r>
          <a:endParaRPr lang="fr-FR" sz="1800" kern="1200" dirty="0"/>
        </a:p>
        <a:p>
          <a:pPr marL="171450" lvl="1" indent="-171450" algn="l" defTabSz="800100">
            <a:lnSpc>
              <a:spcPct val="90000"/>
            </a:lnSpc>
            <a:spcBef>
              <a:spcPct val="0"/>
            </a:spcBef>
            <a:spcAft>
              <a:spcPct val="15000"/>
            </a:spcAft>
            <a:buChar char="••"/>
          </a:pPr>
          <a:r>
            <a:rPr lang="en-GB" sz="1800" kern="1200" dirty="0" smtClean="0">
              <a:latin typeface="Calibri" panose="020F0502020204030204" pitchFamily="34" charset="0"/>
              <a:ea typeface="Calibri" panose="020F0502020204030204" pitchFamily="34" charset="0"/>
              <a:cs typeface="Calibri" panose="020F0502020204030204" pitchFamily="34" charset="0"/>
            </a:rPr>
            <a:t>Prevalence of racial domination, forced labour, political repression, land dispossession, and denial of political participation.</a:t>
          </a:r>
          <a:endParaRPr lang="fr-FR" sz="1800" kern="1200" dirty="0">
            <a:latin typeface="Calibri" panose="020F0502020204030204" pitchFamily="34" charset="0"/>
            <a:ea typeface="Calibri" panose="020F0502020204030204" pitchFamily="34" charset="0"/>
            <a:cs typeface="Times New Roman" panose="02020603050405020304" pitchFamily="18" charset="0"/>
          </a:endParaRPr>
        </a:p>
      </dsp:txBody>
      <dsp:txXfrm rot="-5400000">
        <a:off x="2954385" y="91260"/>
        <a:ext cx="5154452" cy="1686943"/>
      </dsp:txXfrm>
    </dsp:sp>
    <dsp:sp modelId="{85E3FC98-384F-499E-9BF0-26C9D95B7CD3}">
      <dsp:nvSpPr>
        <dsp:cNvPr id="0" name=""/>
        <dsp:cNvSpPr/>
      </dsp:nvSpPr>
      <dsp:spPr>
        <a:xfrm>
          <a:off x="324943" y="329789"/>
          <a:ext cx="1809876" cy="11625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fr-FR" sz="2000" b="1" kern="1200" dirty="0" smtClean="0">
              <a:latin typeface="+mn-lt"/>
            </a:rPr>
            <a:t>The Colonial </a:t>
          </a:r>
          <a:r>
            <a:rPr lang="fr-FR" sz="2000" b="1" kern="1200" dirty="0" err="1" smtClean="0">
              <a:latin typeface="+mn-lt"/>
            </a:rPr>
            <a:t>Legacy</a:t>
          </a:r>
          <a:endParaRPr lang="fr-FR" sz="2000" b="1" kern="1200" dirty="0">
            <a:latin typeface="+mn-lt"/>
          </a:endParaRPr>
        </a:p>
      </dsp:txBody>
      <dsp:txXfrm>
        <a:off x="381692" y="386538"/>
        <a:ext cx="1696378" cy="1049018"/>
      </dsp:txXfrm>
    </dsp:sp>
    <dsp:sp modelId="{43CB4147-909E-4E1E-9FCA-2E26FFA13AD1}">
      <dsp:nvSpPr>
        <dsp:cNvPr id="0" name=""/>
        <dsp:cNvSpPr/>
      </dsp:nvSpPr>
      <dsp:spPr>
        <a:xfrm rot="5400000">
          <a:off x="4634258" y="343649"/>
          <a:ext cx="2105995" cy="544856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lang="en-GB" sz="1500" kern="1200" dirty="0" smtClean="0"/>
            <a:t>Mobilization of African leaders around anti-colonial solidarity.</a:t>
          </a:r>
          <a:endParaRPr lang="fr-FR" sz="1500" kern="1200" dirty="0"/>
        </a:p>
        <a:p>
          <a:pPr marL="114300" lvl="1" indent="-114300" algn="l" defTabSz="666750">
            <a:lnSpc>
              <a:spcPct val="90000"/>
            </a:lnSpc>
            <a:spcBef>
              <a:spcPct val="0"/>
            </a:spcBef>
            <a:spcAft>
              <a:spcPct val="15000"/>
            </a:spcAft>
            <a:buChar char="••"/>
          </a:pPr>
          <a:r>
            <a:rPr lang="en-GB" sz="1500" kern="1200" dirty="0" smtClean="0"/>
            <a:t>Strict defence of state sovereignty and territorial integrity.</a:t>
          </a:r>
          <a:endParaRPr lang="fr-FR" sz="1500" kern="1200" dirty="0"/>
        </a:p>
        <a:p>
          <a:pPr marL="114300" lvl="1" indent="-114300" algn="l" defTabSz="666750">
            <a:lnSpc>
              <a:spcPct val="90000"/>
            </a:lnSpc>
            <a:spcBef>
              <a:spcPct val="0"/>
            </a:spcBef>
            <a:spcAft>
              <a:spcPct val="15000"/>
            </a:spcAft>
            <a:buChar char="••"/>
          </a:pPr>
          <a:r>
            <a:rPr lang="en-GB" sz="1500" kern="1200" dirty="0" smtClean="0"/>
            <a:t>Prioritization of </a:t>
          </a:r>
          <a:r>
            <a:rPr lang="en-GB" sz="1600" kern="1200" dirty="0" smtClean="0"/>
            <a:t>national</a:t>
          </a:r>
          <a:r>
            <a:rPr lang="en-GB" sz="1500" kern="1200" dirty="0" smtClean="0"/>
            <a:t> unity and economic development.</a:t>
          </a:r>
          <a:endParaRPr lang="fr-FR" sz="1500" kern="1200" dirty="0"/>
        </a:p>
        <a:p>
          <a:pPr marL="114300" lvl="1" indent="-114300" algn="l" defTabSz="666750">
            <a:lnSpc>
              <a:spcPct val="90000"/>
            </a:lnSpc>
            <a:spcBef>
              <a:spcPct val="0"/>
            </a:spcBef>
            <a:spcAft>
              <a:spcPct val="15000"/>
            </a:spcAft>
            <a:buChar char="••"/>
          </a:pPr>
          <a:r>
            <a:rPr lang="en-GB" sz="1500" kern="1200" dirty="0" smtClean="0"/>
            <a:t>Affirmation of distinct African cultural diversity.</a:t>
          </a:r>
          <a:endParaRPr lang="fr-FR" sz="1500" kern="1200" dirty="0"/>
        </a:p>
        <a:p>
          <a:pPr marL="114300" lvl="1" indent="-114300" algn="l" defTabSz="666750">
            <a:lnSpc>
              <a:spcPct val="90000"/>
            </a:lnSpc>
            <a:spcBef>
              <a:spcPct val="0"/>
            </a:spcBef>
            <a:spcAft>
              <a:spcPct val="15000"/>
            </a:spcAft>
            <a:buChar char="••"/>
          </a:pPr>
          <a:r>
            <a:rPr lang="en-GB" sz="1500" b="1" kern="1200" dirty="0" smtClean="0"/>
            <a:t>Institutional Outcome</a:t>
          </a:r>
          <a:r>
            <a:rPr lang="en-GB" sz="1500" kern="1200" dirty="0" smtClean="0"/>
            <a:t>: The creation of the Organization of African Unity (OAU) in 1963 (25 May) ; succeeded by the AU on 9 July 2002</a:t>
          </a:r>
          <a:endParaRPr lang="fr-FR" sz="1500" kern="1200" dirty="0"/>
        </a:p>
      </dsp:txBody>
      <dsp:txXfrm rot="-5400000">
        <a:off x="2962975" y="2117738"/>
        <a:ext cx="5345756" cy="1900383"/>
      </dsp:txXfrm>
    </dsp:sp>
    <dsp:sp modelId="{DB9329B9-A7F6-405C-A827-3B439AB1C5D2}">
      <dsp:nvSpPr>
        <dsp:cNvPr id="0" name=""/>
        <dsp:cNvSpPr/>
      </dsp:nvSpPr>
      <dsp:spPr>
        <a:xfrm>
          <a:off x="177080" y="2657261"/>
          <a:ext cx="2215647" cy="11038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06680" rIns="213360" bIns="106680" numCol="1" spcCol="1270" anchor="ctr" anchorCtr="0">
          <a:noAutofit/>
        </a:bodyPr>
        <a:lstStyle/>
        <a:p>
          <a:pPr lvl="0" algn="ctr" defTabSz="2489200">
            <a:lnSpc>
              <a:spcPct val="90000"/>
            </a:lnSpc>
            <a:spcBef>
              <a:spcPct val="0"/>
            </a:spcBef>
            <a:spcAft>
              <a:spcPct val="35000"/>
            </a:spcAft>
          </a:pPr>
          <a:endParaRPr lang="fr-FR" sz="5600" kern="1200"/>
        </a:p>
      </dsp:txBody>
      <dsp:txXfrm>
        <a:off x="230964" y="2711145"/>
        <a:ext cx="2107879" cy="9960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76575" cy="51276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4021139" y="1"/>
            <a:ext cx="3076575" cy="512763"/>
          </a:xfrm>
          <a:prstGeom prst="rect">
            <a:avLst/>
          </a:prstGeom>
        </p:spPr>
        <p:txBody>
          <a:bodyPr vert="horz" lIns="91440" tIns="45720" rIns="91440" bIns="45720" rtlCol="0"/>
          <a:lstStyle>
            <a:lvl1pPr algn="r">
              <a:defRPr sz="1200"/>
            </a:lvl1pPr>
          </a:lstStyle>
          <a:p>
            <a:fld id="{ECFE499E-7BF4-4FDD-91C8-AE9726339DF4}" type="datetimeFigureOut">
              <a:rPr lang="fr-FR" smtClean="0"/>
              <a:t>01/06/2026</a:t>
            </a:fld>
            <a:endParaRPr lang="fr-FR"/>
          </a:p>
        </p:txBody>
      </p:sp>
      <p:sp>
        <p:nvSpPr>
          <p:cNvPr id="4" name="Espace réservé du pied de page 3"/>
          <p:cNvSpPr>
            <a:spLocks noGrp="1"/>
          </p:cNvSpPr>
          <p:nvPr>
            <p:ph type="ftr" sz="quarter" idx="2"/>
          </p:nvPr>
        </p:nvSpPr>
        <p:spPr>
          <a:xfrm>
            <a:off x="1" y="9721851"/>
            <a:ext cx="3076575" cy="512763"/>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4021139" y="9721851"/>
            <a:ext cx="3076575" cy="512763"/>
          </a:xfrm>
          <a:prstGeom prst="rect">
            <a:avLst/>
          </a:prstGeom>
        </p:spPr>
        <p:txBody>
          <a:bodyPr vert="horz" lIns="91440" tIns="45720" rIns="91440" bIns="45720" rtlCol="0" anchor="b"/>
          <a:lstStyle>
            <a:lvl1pPr algn="r">
              <a:defRPr sz="1200"/>
            </a:lvl1pPr>
          </a:lstStyle>
          <a:p>
            <a:fld id="{2619B32C-1212-4960-A5EE-40D18F8C9C84}" type="slidenum">
              <a:rPr lang="fr-FR" smtClean="0"/>
              <a:t>‹N°›</a:t>
            </a:fld>
            <a:endParaRPr lang="fr-FR"/>
          </a:p>
        </p:txBody>
      </p:sp>
    </p:spTree>
    <p:extLst>
      <p:ext uri="{BB962C8B-B14F-4D97-AF65-F5344CB8AC3E}">
        <p14:creationId xmlns:p14="http://schemas.microsoft.com/office/powerpoint/2010/main" val="3341318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076363" cy="513508"/>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idx="1"/>
          </p:nvPr>
        </p:nvSpPr>
        <p:spPr>
          <a:xfrm>
            <a:off x="4021295" y="0"/>
            <a:ext cx="3076363" cy="513508"/>
          </a:xfrm>
          <a:prstGeom prst="rect">
            <a:avLst/>
          </a:prstGeom>
        </p:spPr>
        <p:txBody>
          <a:bodyPr vert="horz" lIns="99048" tIns="49524" rIns="99048" bIns="49524" rtlCol="0"/>
          <a:lstStyle>
            <a:lvl1pPr algn="r">
              <a:defRPr sz="1300"/>
            </a:lvl1pPr>
          </a:lstStyle>
          <a:p>
            <a:fld id="{27959693-5E63-43A7-8BE8-C454852802E1}" type="datetimeFigureOut">
              <a:rPr lang="fr-FR" smtClean="0"/>
              <a:t>01/06/2026</a:t>
            </a:fld>
            <a:endParaRPr lang="fr-FR"/>
          </a:p>
        </p:txBody>
      </p:sp>
      <p:sp>
        <p:nvSpPr>
          <p:cNvPr id="4" name="Espace réservé de l'image des diapositives 3"/>
          <p:cNvSpPr>
            <a:spLocks noGrp="1" noRot="1" noChangeAspect="1"/>
          </p:cNvSpPr>
          <p:nvPr>
            <p:ph type="sldImg" idx="2"/>
          </p:nvPr>
        </p:nvSpPr>
        <p:spPr>
          <a:xfrm>
            <a:off x="1247775" y="1279525"/>
            <a:ext cx="4603750" cy="3452813"/>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notes 4"/>
          <p:cNvSpPr>
            <a:spLocks noGrp="1"/>
          </p:cNvSpPr>
          <p:nvPr>
            <p:ph type="body" sz="quarter" idx="3"/>
          </p:nvPr>
        </p:nvSpPr>
        <p:spPr>
          <a:xfrm>
            <a:off x="709930" y="4925408"/>
            <a:ext cx="5679440" cy="4029878"/>
          </a:xfrm>
          <a:prstGeom prst="rect">
            <a:avLst/>
          </a:prstGeom>
        </p:spPr>
        <p:txBody>
          <a:bodyPr vert="horz" lIns="99048" tIns="49524" rIns="99048" bIns="49524"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721108"/>
            <a:ext cx="3076363" cy="513507"/>
          </a:xfrm>
          <a:prstGeom prst="rect">
            <a:avLst/>
          </a:prstGeom>
        </p:spPr>
        <p:txBody>
          <a:bodyPr vert="horz" lIns="99048" tIns="49524" rIns="99048" bIns="4952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5" y="9721108"/>
            <a:ext cx="3076363" cy="513507"/>
          </a:xfrm>
          <a:prstGeom prst="rect">
            <a:avLst/>
          </a:prstGeom>
        </p:spPr>
        <p:txBody>
          <a:bodyPr vert="horz" lIns="99048" tIns="49524" rIns="99048" bIns="49524" rtlCol="0" anchor="b"/>
          <a:lstStyle>
            <a:lvl1pPr algn="r">
              <a:defRPr sz="1300"/>
            </a:lvl1pPr>
          </a:lstStyle>
          <a:p>
            <a:fld id="{2925D7B4-9F3F-442A-9C71-B2AFD3863865}" type="slidenum">
              <a:rPr lang="fr-FR" smtClean="0"/>
              <a:t>‹N°›</a:t>
            </a:fld>
            <a:endParaRPr lang="fr-FR"/>
          </a:p>
        </p:txBody>
      </p:sp>
    </p:spTree>
    <p:extLst>
      <p:ext uri="{BB962C8B-B14F-4D97-AF65-F5344CB8AC3E}">
        <p14:creationId xmlns:p14="http://schemas.microsoft.com/office/powerpoint/2010/main" val="27144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a:p>
        </p:txBody>
      </p:sp>
      <p:sp>
        <p:nvSpPr>
          <p:cNvPr id="4" name="Date Placeholder 3"/>
          <p:cNvSpPr>
            <a:spLocks noGrp="1"/>
          </p:cNvSpPr>
          <p:nvPr>
            <p:ph type="dt" sz="half" idx="10"/>
          </p:nvPr>
        </p:nvSpPr>
        <p:spPr/>
        <p:txBody>
          <a:bodyPr/>
          <a:lstStyle/>
          <a:p>
            <a:fld id="{6418FE08-8029-417E-9133-668EA689A378}" type="datetimeFigureOut">
              <a:rPr lang="fr-FR" smtClean="0"/>
              <a:t>01/06/2026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1CCAE87-5258-46FB-9D61-0B766FB9C7D1}" type="slidenum">
              <a:rPr lang="fr-FR" smtClean="0"/>
              <a:t>‹N°›</a:t>
            </a:fld>
            <a:endParaRPr lang="fr-FR"/>
          </a:p>
        </p:txBody>
      </p:sp>
    </p:spTree>
    <p:extLst>
      <p:ext uri="{BB962C8B-B14F-4D97-AF65-F5344CB8AC3E}">
        <p14:creationId xmlns:p14="http://schemas.microsoft.com/office/powerpoint/2010/main" val="2223337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6418FE08-8029-417E-9133-668EA689A378}" type="datetimeFigureOut">
              <a:rPr lang="fr-FR" smtClean="0"/>
              <a:t>01/06/2026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1CCAE87-5258-46FB-9D61-0B766FB9C7D1}" type="slidenum">
              <a:rPr lang="fr-FR" smtClean="0"/>
              <a:t>‹N°›</a:t>
            </a:fld>
            <a:endParaRPr lang="fr-FR"/>
          </a:p>
        </p:txBody>
      </p:sp>
    </p:spTree>
    <p:extLst>
      <p:ext uri="{BB962C8B-B14F-4D97-AF65-F5344CB8AC3E}">
        <p14:creationId xmlns:p14="http://schemas.microsoft.com/office/powerpoint/2010/main" val="405063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6418FE08-8029-417E-9133-668EA689A378}" type="datetimeFigureOut">
              <a:rPr lang="fr-FR" smtClean="0"/>
              <a:t>01/06/2026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1CCAE87-5258-46FB-9D61-0B766FB9C7D1}" type="slidenum">
              <a:rPr lang="fr-FR" smtClean="0"/>
              <a:t>‹N°›</a:t>
            </a:fld>
            <a:endParaRPr lang="fr-FR"/>
          </a:p>
        </p:txBody>
      </p:sp>
    </p:spTree>
    <p:extLst>
      <p:ext uri="{BB962C8B-B14F-4D97-AF65-F5344CB8AC3E}">
        <p14:creationId xmlns:p14="http://schemas.microsoft.com/office/powerpoint/2010/main" val="1201679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6418FE08-8029-417E-9133-668EA689A378}" type="datetimeFigureOut">
              <a:rPr lang="fr-FR" smtClean="0"/>
              <a:t>01/06/2026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1CCAE87-5258-46FB-9D61-0B766FB9C7D1}" type="slidenum">
              <a:rPr lang="fr-FR" smtClean="0"/>
              <a:t>‹N°›</a:t>
            </a:fld>
            <a:endParaRPr lang="fr-FR"/>
          </a:p>
        </p:txBody>
      </p:sp>
    </p:spTree>
    <p:extLst>
      <p:ext uri="{BB962C8B-B14F-4D97-AF65-F5344CB8AC3E}">
        <p14:creationId xmlns:p14="http://schemas.microsoft.com/office/powerpoint/2010/main" val="628830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6418FE08-8029-417E-9133-668EA689A378}" type="datetimeFigureOut">
              <a:rPr lang="fr-FR" smtClean="0"/>
              <a:t>01/06/2026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1CCAE87-5258-46FB-9D61-0B766FB9C7D1}" type="slidenum">
              <a:rPr lang="fr-FR" smtClean="0"/>
              <a:t>‹N°›</a:t>
            </a:fld>
            <a:endParaRPr lang="fr-FR"/>
          </a:p>
        </p:txBody>
      </p:sp>
    </p:spTree>
    <p:extLst>
      <p:ext uri="{BB962C8B-B14F-4D97-AF65-F5344CB8AC3E}">
        <p14:creationId xmlns:p14="http://schemas.microsoft.com/office/powerpoint/2010/main" val="3555092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6418FE08-8029-417E-9133-668EA689A378}" type="datetimeFigureOut">
              <a:rPr lang="fr-FR" smtClean="0"/>
              <a:t>01/06/2026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1CCAE87-5258-46FB-9D61-0B766FB9C7D1}" type="slidenum">
              <a:rPr lang="fr-FR" smtClean="0"/>
              <a:t>‹N°›</a:t>
            </a:fld>
            <a:endParaRPr lang="fr-FR"/>
          </a:p>
        </p:txBody>
      </p:sp>
    </p:spTree>
    <p:extLst>
      <p:ext uri="{BB962C8B-B14F-4D97-AF65-F5344CB8AC3E}">
        <p14:creationId xmlns:p14="http://schemas.microsoft.com/office/powerpoint/2010/main" val="2333960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6418FE08-8029-417E-9133-668EA689A378}" type="datetimeFigureOut">
              <a:rPr lang="fr-FR" smtClean="0"/>
              <a:t>01/06/2026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1CCAE87-5258-46FB-9D61-0B766FB9C7D1}" type="slidenum">
              <a:rPr lang="fr-FR" smtClean="0"/>
              <a:t>‹N°›</a:t>
            </a:fld>
            <a:endParaRPr lang="fr-FR"/>
          </a:p>
        </p:txBody>
      </p:sp>
    </p:spTree>
    <p:extLst>
      <p:ext uri="{BB962C8B-B14F-4D97-AF65-F5344CB8AC3E}">
        <p14:creationId xmlns:p14="http://schemas.microsoft.com/office/powerpoint/2010/main" val="254601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6418FE08-8029-417E-9133-668EA689A378}" type="datetimeFigureOut">
              <a:rPr lang="fr-FR" smtClean="0"/>
              <a:t>01/06/2026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1CCAE87-5258-46FB-9D61-0B766FB9C7D1}" type="slidenum">
              <a:rPr lang="fr-FR" smtClean="0"/>
              <a:t>‹N°›</a:t>
            </a:fld>
            <a:endParaRPr lang="fr-FR"/>
          </a:p>
        </p:txBody>
      </p:sp>
    </p:spTree>
    <p:extLst>
      <p:ext uri="{BB962C8B-B14F-4D97-AF65-F5344CB8AC3E}">
        <p14:creationId xmlns:p14="http://schemas.microsoft.com/office/powerpoint/2010/main" val="3375088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18FE08-8029-417E-9133-668EA689A378}" type="datetimeFigureOut">
              <a:rPr lang="fr-FR" smtClean="0"/>
              <a:t>01/06/2026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1CCAE87-5258-46FB-9D61-0B766FB9C7D1}" type="slidenum">
              <a:rPr lang="fr-FR" smtClean="0"/>
              <a:t>‹N°›</a:t>
            </a:fld>
            <a:endParaRPr lang="fr-FR"/>
          </a:p>
        </p:txBody>
      </p:sp>
    </p:spTree>
    <p:extLst>
      <p:ext uri="{BB962C8B-B14F-4D97-AF65-F5344CB8AC3E}">
        <p14:creationId xmlns:p14="http://schemas.microsoft.com/office/powerpoint/2010/main" val="3202785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6418FE08-8029-417E-9133-668EA689A378}" type="datetimeFigureOut">
              <a:rPr lang="fr-FR" smtClean="0"/>
              <a:t>01/06/2026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1CCAE87-5258-46FB-9D61-0B766FB9C7D1}" type="slidenum">
              <a:rPr lang="fr-FR" smtClean="0"/>
              <a:t>‹N°›</a:t>
            </a:fld>
            <a:endParaRPr lang="fr-FR"/>
          </a:p>
        </p:txBody>
      </p:sp>
    </p:spTree>
    <p:extLst>
      <p:ext uri="{BB962C8B-B14F-4D97-AF65-F5344CB8AC3E}">
        <p14:creationId xmlns:p14="http://schemas.microsoft.com/office/powerpoint/2010/main" val="651437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6418FE08-8029-417E-9133-668EA689A378}" type="datetimeFigureOut">
              <a:rPr lang="fr-FR" smtClean="0"/>
              <a:t>01/06/2026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1CCAE87-5258-46FB-9D61-0B766FB9C7D1}" type="slidenum">
              <a:rPr lang="fr-FR" smtClean="0"/>
              <a:t>‹N°›</a:t>
            </a:fld>
            <a:endParaRPr lang="fr-FR"/>
          </a:p>
        </p:txBody>
      </p:sp>
    </p:spTree>
    <p:extLst>
      <p:ext uri="{BB962C8B-B14F-4D97-AF65-F5344CB8AC3E}">
        <p14:creationId xmlns:p14="http://schemas.microsoft.com/office/powerpoint/2010/main" val="56190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18FE08-8029-417E-9133-668EA689A378}" type="datetimeFigureOut">
              <a:rPr lang="fr-FR" smtClean="0"/>
              <a:t>01/06/2026</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CCAE87-5258-46FB-9D61-0B766FB9C7D1}" type="slidenum">
              <a:rPr lang="fr-FR" smtClean="0"/>
              <a:t>‹N°›</a:t>
            </a:fld>
            <a:endParaRPr lang="fr-FR"/>
          </a:p>
        </p:txBody>
      </p:sp>
    </p:spTree>
    <p:extLst>
      <p:ext uri="{BB962C8B-B14F-4D97-AF65-F5344CB8AC3E}">
        <p14:creationId xmlns:p14="http://schemas.microsoft.com/office/powerpoint/2010/main" val="18570794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extLst>
              <a:ext uri="{28A0092B-C50C-407E-A947-70E740481C1C}">
                <a14:useLocalDpi xmlns:a14="http://schemas.microsoft.com/office/drawing/2010/main" val="0"/>
              </a:ext>
            </a:extLst>
          </a:blip>
          <a:stretch>
            <a:fillRect/>
          </a:stretch>
        </p:blipFill>
        <p:spPr>
          <a:xfrm>
            <a:off x="3075709" y="1200173"/>
            <a:ext cx="6068291" cy="856349"/>
          </a:xfrm>
          <a:prstGeom prst="rect">
            <a:avLst/>
          </a:prstGeom>
        </p:spPr>
      </p:pic>
      <p:sp>
        <p:nvSpPr>
          <p:cNvPr id="6" name="Rectangle 5"/>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p:cNvSpPr txBox="1"/>
          <p:nvPr/>
        </p:nvSpPr>
        <p:spPr>
          <a:xfrm>
            <a:off x="2611316" y="1209130"/>
            <a:ext cx="5976120" cy="707886"/>
          </a:xfrm>
          <a:prstGeom prst="rect">
            <a:avLst/>
          </a:prstGeom>
          <a:noFill/>
        </p:spPr>
        <p:txBody>
          <a:bodyPr wrap="square" rtlCol="0">
            <a:spAutoFit/>
          </a:bodyPr>
          <a:lstStyle/>
          <a:p>
            <a:pPr algn="r"/>
            <a:r>
              <a:rPr lang="fr-FR" sz="4000" dirty="0">
                <a:solidFill>
                  <a:schemeClr val="bg1"/>
                </a:solidFill>
                <a:latin typeface="Futura T OT Demi" panose="02000000000000000000" pitchFamily="50" charset="0"/>
              </a:rPr>
              <a:t>1st Rabat Session</a:t>
            </a:r>
          </a:p>
        </p:txBody>
      </p:sp>
      <p:sp>
        <p:nvSpPr>
          <p:cNvPr id="10" name="Rectangle 9"/>
          <p:cNvSpPr/>
          <p:nvPr/>
        </p:nvSpPr>
        <p:spPr>
          <a:xfrm>
            <a:off x="226062" y="3290400"/>
            <a:ext cx="8721969" cy="1661993"/>
          </a:xfrm>
          <a:prstGeom prst="rect">
            <a:avLst/>
          </a:prstGeom>
        </p:spPr>
        <p:txBody>
          <a:bodyPr wrap="square">
            <a:spAutoFit/>
          </a:bodyPr>
          <a:lstStyle/>
          <a:p>
            <a:pPr algn="ctr"/>
            <a:r>
              <a:rPr lang="en-US" sz="2800" dirty="0">
                <a:solidFill>
                  <a:srgbClr val="CE1F4E"/>
                </a:solidFill>
                <a:latin typeface="Futura T OT Demi" panose="02000000000000000000"/>
              </a:rPr>
              <a:t>African Human Rights Protection System</a:t>
            </a:r>
            <a:endParaRPr lang="fr-FR" sz="2800" dirty="0">
              <a:solidFill>
                <a:srgbClr val="CE1F4E"/>
              </a:solidFill>
              <a:latin typeface="Futura T OT Demi" panose="02000000000000000000"/>
            </a:endParaRPr>
          </a:p>
          <a:p>
            <a:pPr algn="ctr"/>
            <a:endParaRPr lang="en-US" sz="2800" b="1" dirty="0">
              <a:latin typeface="Futura T OT Demi" panose="02000000000000000000"/>
            </a:endParaRPr>
          </a:p>
          <a:p>
            <a:pPr algn="ctr"/>
            <a:r>
              <a:rPr lang="en-US" sz="2800" i="1" dirty="0">
                <a:latin typeface="Futura T OT Demi" panose="02000000000000000000"/>
              </a:rPr>
              <a:t>Pr. Khadija Elmadmad, </a:t>
            </a:r>
          </a:p>
          <a:p>
            <a:pPr algn="ctr"/>
            <a:r>
              <a:rPr lang="en-US" i="1" dirty="0">
                <a:latin typeface="Futura T OT Light"/>
              </a:rPr>
              <a:t>Professor of Law, Lawyer, and International Consultant.</a:t>
            </a:r>
          </a:p>
        </p:txBody>
      </p:sp>
      <p:pic>
        <p:nvPicPr>
          <p:cNvPr id="15" name="Image 14" descr="C:\Users\ALINE\AppData\Local\Microsoft\Windows\INetCache\Content.Word\FRC-IIDH.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1661" y="194139"/>
            <a:ext cx="2379655" cy="804313"/>
          </a:xfrm>
          <a:prstGeom prst="rect">
            <a:avLst/>
          </a:prstGeom>
          <a:noFill/>
          <a:ln>
            <a:noFill/>
          </a:ln>
        </p:spPr>
      </p:pic>
      <p:sp>
        <p:nvSpPr>
          <p:cNvPr id="18" name="Rectangle 17"/>
          <p:cNvSpPr/>
          <p:nvPr/>
        </p:nvSpPr>
        <p:spPr>
          <a:xfrm>
            <a:off x="-205434" y="2373461"/>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p:cNvSpPr/>
          <p:nvPr/>
        </p:nvSpPr>
        <p:spPr>
          <a:xfrm>
            <a:off x="-44569" y="2275096"/>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pic>
        <p:nvPicPr>
          <p:cNvPr id="2" name="Picture 5">
            <a:extLst>
              <a:ext uri="{FF2B5EF4-FFF2-40B4-BE49-F238E27FC236}">
                <a16:creationId xmlns:a16="http://schemas.microsoft.com/office/drawing/2014/main" xmlns="" id="{41CB1B9D-CEB5-B536-8B82-647BB5ED21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2726803" y="196757"/>
            <a:ext cx="2197075" cy="772245"/>
          </a:xfrm>
          <a:prstGeom prst="rect">
            <a:avLst/>
          </a:prstGeom>
          <a:noFill/>
          <a:ln>
            <a:noFill/>
          </a:ln>
        </p:spPr>
      </p:pic>
      <p:pic>
        <p:nvPicPr>
          <p:cNvPr id="3" name="Image 2" descr="Sport">
            <a:extLst>
              <a:ext uri="{FF2B5EF4-FFF2-40B4-BE49-F238E27FC236}">
                <a16:creationId xmlns:a16="http://schemas.microsoft.com/office/drawing/2014/main" xmlns="" id="{595F7F8C-5EA2-CBBC-B70B-3B5F6118CC5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39365" y="219907"/>
            <a:ext cx="2372617" cy="836420"/>
          </a:xfrm>
          <a:prstGeom prst="rect">
            <a:avLst/>
          </a:prstGeom>
          <a:noFill/>
          <a:ln>
            <a:noFill/>
          </a:ln>
        </p:spPr>
      </p:pic>
      <p:pic>
        <p:nvPicPr>
          <p:cNvPr id="5" name="Image 4" descr="Accueil">
            <a:extLst>
              <a:ext uri="{FF2B5EF4-FFF2-40B4-BE49-F238E27FC236}">
                <a16:creationId xmlns:a16="http://schemas.microsoft.com/office/drawing/2014/main" xmlns="" id="{032A6581-1011-FE55-B4E8-12E407479EC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27469" y="126499"/>
            <a:ext cx="1327965" cy="938785"/>
          </a:xfrm>
          <a:prstGeom prst="rect">
            <a:avLst/>
          </a:prstGeom>
          <a:noFill/>
          <a:ln>
            <a:noFill/>
          </a:ln>
        </p:spPr>
      </p:pic>
    </p:spTree>
    <p:extLst>
      <p:ext uri="{BB962C8B-B14F-4D97-AF65-F5344CB8AC3E}">
        <p14:creationId xmlns:p14="http://schemas.microsoft.com/office/powerpoint/2010/main" val="30893261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17226"/>
            <a:ext cx="6068291" cy="856349"/>
          </a:xfrm>
          <a:prstGeom prst="rect">
            <a:avLst/>
          </a:prstGeom>
        </p:spPr>
      </p:pic>
      <p:sp>
        <p:nvSpPr>
          <p:cNvPr id="6" name="Rectangle 5">
            <a:extLst>
              <a:ext uri="{FF2B5EF4-FFF2-40B4-BE49-F238E27FC236}">
                <a16:creationId xmlns:a16="http://schemas.microsoft.com/office/drawing/2014/main" xmlns="" id="{AAD819A3-92F1-3D33-71E2-0ECBB4CDD752}"/>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C481055B-F56F-5436-F74D-DE139F7CDFBE}"/>
              </a:ext>
            </a:extLst>
          </p:cNvPr>
          <p:cNvSpPr txBox="1"/>
          <p:nvPr/>
        </p:nvSpPr>
        <p:spPr>
          <a:xfrm>
            <a:off x="2594077" y="125183"/>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0" y="949731"/>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549563" y="518990"/>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313137" y="927775"/>
            <a:ext cx="5353517"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II. FOUNDATIONAL LEGAL INSTRUMENTS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à coins arrondis 10"/>
          <p:cNvSpPr/>
          <p:nvPr/>
        </p:nvSpPr>
        <p:spPr>
          <a:xfrm>
            <a:off x="323234" y="2585885"/>
            <a:ext cx="8495071" cy="18582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The African Court Protocol (1998)</a:t>
            </a:r>
            <a:r>
              <a:rPr lang="en-GB" dirty="0"/>
              <a:t>: Establishing a judicial body (The African Court on Human and Peoples' Rights) to complement the protective mandate of the African Commission</a:t>
            </a:r>
            <a:r>
              <a:rPr lang="en-GB" dirty="0" smtClean="0"/>
              <a:t>.</a:t>
            </a:r>
            <a:endParaRPr lang="fr-FR" dirty="0"/>
          </a:p>
          <a:p>
            <a:r>
              <a:rPr lang="en-GB" dirty="0"/>
              <a:t>Adoption Date</a:t>
            </a:r>
            <a:r>
              <a:rPr lang="en-GB" b="1" dirty="0"/>
              <a:t>:</a:t>
            </a:r>
            <a:r>
              <a:rPr lang="en-GB" dirty="0"/>
              <a:t> June 10, 1998; Entry into Force</a:t>
            </a:r>
            <a:r>
              <a:rPr lang="en-GB" b="1" dirty="0"/>
              <a:t>:</a:t>
            </a:r>
            <a:r>
              <a:rPr lang="en-GB" dirty="0"/>
              <a:t> January 25, 2004 (after being ratified by 15 member states); 34 </a:t>
            </a:r>
            <a:r>
              <a:rPr lang="en-GB" dirty="0" smtClean="0"/>
              <a:t>ratifications, now.</a:t>
            </a:r>
            <a:endParaRPr lang="fr-FR" dirty="0"/>
          </a:p>
        </p:txBody>
      </p:sp>
      <p:sp>
        <p:nvSpPr>
          <p:cNvPr id="14" name="Rectangle à coins arrondis 13"/>
          <p:cNvSpPr/>
          <p:nvPr/>
        </p:nvSpPr>
        <p:spPr>
          <a:xfrm>
            <a:off x="323234" y="4576094"/>
            <a:ext cx="8452056" cy="18005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The Maputo Protocol (2003): </a:t>
            </a:r>
            <a:r>
              <a:rPr lang="en-GB" dirty="0" smtClean="0"/>
              <a:t>Adopted </a:t>
            </a:r>
            <a:r>
              <a:rPr lang="en-GB" dirty="0"/>
              <a:t>on July 11, </a:t>
            </a:r>
            <a:r>
              <a:rPr lang="en-GB" dirty="0" smtClean="0"/>
              <a:t>2003; </a:t>
            </a:r>
            <a:r>
              <a:rPr lang="en-GB" dirty="0"/>
              <a:t>entered into force on November 25, 2005</a:t>
            </a:r>
            <a:r>
              <a:rPr lang="en-GB" b="1" dirty="0"/>
              <a:t>;</a:t>
            </a:r>
            <a:r>
              <a:rPr lang="en-GB" dirty="0"/>
              <a:t> 44 states parties</a:t>
            </a:r>
            <a:endParaRPr lang="fr-FR" dirty="0"/>
          </a:p>
          <a:p>
            <a:r>
              <a:rPr lang="en-GB" dirty="0"/>
              <a:t>It is considered among the most progressive women’s rights treaties worldwide</a:t>
            </a:r>
            <a:endParaRPr lang="fr-FR" dirty="0"/>
          </a:p>
          <a:p>
            <a:r>
              <a:rPr lang="en-GB" dirty="0"/>
              <a:t>Covering reproductive health, economic empowerment, and the eradication of harmful traditional practices like Female Genital Mutilation (FGM).</a:t>
            </a:r>
            <a:endParaRPr lang="fr-FR" dirty="0"/>
          </a:p>
        </p:txBody>
      </p:sp>
      <p:sp>
        <p:nvSpPr>
          <p:cNvPr id="5" name="Rectangle 4"/>
          <p:cNvSpPr/>
          <p:nvPr/>
        </p:nvSpPr>
        <p:spPr>
          <a:xfrm>
            <a:off x="366250" y="1484575"/>
            <a:ext cx="7567710" cy="1116972"/>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2. Supplementary Protocols</a:t>
            </a:r>
            <a:endParaRPr lang="fr-FR" sz="20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To address normative gaps in the original Charter, the O</a:t>
            </a:r>
            <a:r>
              <a:rPr lang="en-GB" dirty="0" smtClean="0">
                <a:latin typeface="Calibri" panose="020F0502020204030204" pitchFamily="34" charset="0"/>
                <a:ea typeface="Calibri" panose="020F0502020204030204" pitchFamily="34" charset="0"/>
                <a:cs typeface="Calibri" panose="020F0502020204030204" pitchFamily="34" charset="0"/>
              </a:rPr>
              <a:t>AU and the AU </a:t>
            </a:r>
            <a:r>
              <a:rPr lang="en-GB" dirty="0">
                <a:latin typeface="Calibri" panose="020F0502020204030204" pitchFamily="34" charset="0"/>
                <a:ea typeface="Calibri" panose="020F0502020204030204" pitchFamily="34" charset="0"/>
                <a:cs typeface="Calibri" panose="020F0502020204030204" pitchFamily="34" charset="0"/>
              </a:rPr>
              <a:t>adopted specialized, legally binding protocols:</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829654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16442" y="284089"/>
            <a:ext cx="6068291" cy="856349"/>
          </a:xfrm>
          <a:prstGeom prst="rect">
            <a:avLst/>
          </a:prstGeom>
        </p:spPr>
      </p:pic>
      <p:sp>
        <p:nvSpPr>
          <p:cNvPr id="6" name="Rectangle 5">
            <a:extLst>
              <a:ext uri="{FF2B5EF4-FFF2-40B4-BE49-F238E27FC236}">
                <a16:creationId xmlns:a16="http://schemas.microsoft.com/office/drawing/2014/main" xmlns="" id="{AAD819A3-92F1-3D33-71E2-0ECBB4CDD752}"/>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C481055B-F56F-5436-F74D-DE139F7CDFBE}"/>
              </a:ext>
            </a:extLst>
          </p:cNvPr>
          <p:cNvSpPr txBox="1"/>
          <p:nvPr/>
        </p:nvSpPr>
        <p:spPr>
          <a:xfrm>
            <a:off x="2594076" y="419119"/>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1257" y="1140438"/>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421109" y="696617"/>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374131" y="1183073"/>
            <a:ext cx="5353517"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II. FOUNDATIONAL LEGAL INSTRUMENTS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à coins arrondis 10"/>
          <p:cNvSpPr/>
          <p:nvPr/>
        </p:nvSpPr>
        <p:spPr>
          <a:xfrm>
            <a:off x="191729" y="1873752"/>
            <a:ext cx="8495071" cy="19744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Protocol on the Rights of Persons with Disabilities in Africa (2018)</a:t>
            </a:r>
            <a:r>
              <a:rPr lang="en-GB" dirty="0"/>
              <a:t>.</a:t>
            </a:r>
            <a:endParaRPr lang="fr-FR" dirty="0"/>
          </a:p>
          <a:p>
            <a:r>
              <a:rPr lang="en-GB" dirty="0"/>
              <a:t>Adopted on January 2018, entered into force on May 3, </a:t>
            </a:r>
            <a:r>
              <a:rPr lang="en-GB" dirty="0" smtClean="0"/>
              <a:t>2004; 15 ratifications.</a:t>
            </a:r>
            <a:endParaRPr lang="fr-FR" dirty="0"/>
          </a:p>
          <a:p>
            <a:r>
              <a:rPr lang="en-GB" dirty="0"/>
              <a:t>It is the first legally binding pan-African treaty specifically designed to protect the rights of people with disabilities on the continent.  It adapts global standards to unique African socio-economic and cultural realities.</a:t>
            </a:r>
            <a:endParaRPr lang="fr-FR" dirty="0"/>
          </a:p>
        </p:txBody>
      </p:sp>
      <p:sp>
        <p:nvSpPr>
          <p:cNvPr id="14" name="Rectangle à coins arrondis 13"/>
          <p:cNvSpPr/>
          <p:nvPr/>
        </p:nvSpPr>
        <p:spPr>
          <a:xfrm>
            <a:off x="277760" y="4090220"/>
            <a:ext cx="8409040" cy="2320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Protocol on the Rights of Older Persons in Africa (2016)</a:t>
            </a:r>
            <a:r>
              <a:rPr lang="en-GB" dirty="0"/>
              <a:t>.</a:t>
            </a:r>
            <a:endParaRPr lang="fr-FR" dirty="0"/>
          </a:p>
          <a:p>
            <a:r>
              <a:rPr lang="en-GB" dirty="0"/>
              <a:t>Date of Adoption: January 31, 2016, Date of Entry into Force: November 3, </a:t>
            </a:r>
            <a:r>
              <a:rPr lang="en-GB" dirty="0" smtClean="0"/>
              <a:t>2024; 15 ratifications also.</a:t>
            </a:r>
            <a:endParaRPr lang="fr-FR" dirty="0"/>
          </a:p>
          <a:p>
            <a:r>
              <a:rPr lang="en-GB" dirty="0"/>
              <a:t>The Protocol establishes a legal definition for "Older Persons" as individuals aged 60 years and above. It mandates African governments to eliminate ageism and structural abuses through the key provisions such as Non-Discrimination and Equal Protection, Eradication of Abuse and Harmful Practices or Social Protection and </a:t>
            </a:r>
            <a:r>
              <a:rPr lang="en-GB" dirty="0" smtClean="0"/>
              <a:t>Employment.</a:t>
            </a:r>
            <a:endParaRPr lang="fr-FR" dirty="0"/>
          </a:p>
        </p:txBody>
      </p:sp>
    </p:spTree>
    <p:extLst>
      <p:ext uri="{BB962C8B-B14F-4D97-AF65-F5344CB8AC3E}">
        <p14:creationId xmlns:p14="http://schemas.microsoft.com/office/powerpoint/2010/main" val="5013712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5184"/>
            <a:ext cx="6068291" cy="856349"/>
          </a:xfrm>
          <a:prstGeom prst="rect">
            <a:avLst/>
          </a:prstGeom>
        </p:spPr>
      </p:pic>
      <p:sp>
        <p:nvSpPr>
          <p:cNvPr id="6" name="Rectangle 5">
            <a:extLst>
              <a:ext uri="{FF2B5EF4-FFF2-40B4-BE49-F238E27FC236}">
                <a16:creationId xmlns:a16="http://schemas.microsoft.com/office/drawing/2014/main" xmlns="" id="{AAD819A3-92F1-3D33-71E2-0ECBB4CDD752}"/>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C481055B-F56F-5436-F74D-DE139F7CDFBE}"/>
              </a:ext>
            </a:extLst>
          </p:cNvPr>
          <p:cNvSpPr txBox="1"/>
          <p:nvPr/>
        </p:nvSpPr>
        <p:spPr>
          <a:xfrm>
            <a:off x="2761287" y="160422"/>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57794" y="969177"/>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362837" y="507359"/>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303305" y="974325"/>
            <a:ext cx="5353517"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II. FOUNDATIONAL LEGAL INSTRUMENTS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362837" y="1508711"/>
            <a:ext cx="5373329" cy="421654"/>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3. Specialized African Human Rights Instruments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7"/>
          <p:cNvSpPr/>
          <p:nvPr/>
        </p:nvSpPr>
        <p:spPr>
          <a:xfrm>
            <a:off x="1041333" y="1882711"/>
            <a:ext cx="7536426" cy="388696"/>
          </a:xfrm>
          <a:prstGeom prst="rect">
            <a:avLst/>
          </a:prstGeom>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GB" b="1" dirty="0">
                <a:latin typeface="Calibri" panose="020F0502020204030204" pitchFamily="34" charset="0"/>
                <a:ea typeface="Calibri" panose="020F0502020204030204" pitchFamily="34" charset="0"/>
                <a:cs typeface="Calibri" panose="020F0502020204030204" pitchFamily="34" charset="0"/>
              </a:rPr>
              <a:t>African Charter on the Rights and Welfare of the Child </a:t>
            </a:r>
            <a:r>
              <a:rPr lang="en-GB" b="1" dirty="0" smtClean="0">
                <a:latin typeface="Calibri" panose="020F0502020204030204" pitchFamily="34" charset="0"/>
                <a:ea typeface="Calibri" panose="020F0502020204030204" pitchFamily="34" charset="0"/>
                <a:cs typeface="Calibri" panose="020F0502020204030204" pitchFamily="34" charset="0"/>
              </a:rPr>
              <a:t>(</a:t>
            </a:r>
            <a:r>
              <a:rPr lang="en-GB" dirty="0" smtClean="0"/>
              <a:t>ACRWC, </a:t>
            </a:r>
            <a:r>
              <a:rPr lang="en-GB" b="1" dirty="0" smtClean="0">
                <a:latin typeface="Calibri" panose="020F0502020204030204" pitchFamily="34" charset="0"/>
                <a:ea typeface="Calibri" panose="020F0502020204030204" pitchFamily="34" charset="0"/>
                <a:cs typeface="Calibri" panose="020F0502020204030204" pitchFamily="34" charset="0"/>
              </a:rPr>
              <a:t>1990</a:t>
            </a:r>
            <a:r>
              <a:rPr lang="en-GB" b="1" dirty="0">
                <a:latin typeface="Calibri" panose="020F0502020204030204" pitchFamily="34" charset="0"/>
                <a:ea typeface="Calibri" panose="020F0502020204030204" pitchFamily="34" charset="0"/>
                <a:cs typeface="Calibri" panose="020F0502020204030204" pitchFamily="34" charset="0"/>
              </a:rPr>
              <a:t>)</a:t>
            </a:r>
            <a:r>
              <a:rPr lang="en-GB" dirty="0">
                <a:latin typeface="Calibri" panose="020F0502020204030204" pitchFamily="34" charset="0"/>
                <a:ea typeface="Calibri" panose="020F0502020204030204" pitchFamily="34" charset="0"/>
                <a:cs typeface="Calibri" panose="020F0502020204030204" pitchFamily="34" charset="0"/>
              </a:rPr>
              <a:t>:</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à coins arrondis 9"/>
          <p:cNvSpPr/>
          <p:nvPr/>
        </p:nvSpPr>
        <p:spPr>
          <a:xfrm>
            <a:off x="269908" y="2271407"/>
            <a:ext cx="8604183" cy="40720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r>
              <a:rPr lang="en-GB" dirty="0" smtClean="0"/>
              <a:t>Date </a:t>
            </a:r>
            <a:r>
              <a:rPr lang="en-GB" dirty="0"/>
              <a:t>of Adoption: July 11, 1990 (in Addis Ababa, during OAU); Date of Entry into Force: November 29, 1999; Ratifications: 51 states, a few </a:t>
            </a:r>
            <a:r>
              <a:rPr lang="en-GB" dirty="0" smtClean="0"/>
              <a:t>reservations. Comprehensive </a:t>
            </a:r>
            <a:r>
              <a:rPr lang="en-GB" dirty="0"/>
              <a:t>framework protecting children within the specific realities of the African context.</a:t>
            </a:r>
            <a:endParaRPr lang="fr-FR" dirty="0"/>
          </a:p>
          <a:p>
            <a:pPr marL="742950" lvl="1" indent="-285750">
              <a:buFont typeface="Arial" panose="020B0604020202020204" pitchFamily="34" charset="0"/>
              <a:buChar char="•"/>
            </a:pPr>
            <a:r>
              <a:rPr lang="en-GB" dirty="0"/>
              <a:t>While it shares the core mission of protecting children with the UN Convention on the Rights of the Child (UNCRC) of 20 November 1989; the (ACRWC) establishes higher standards on several critical regional issues</a:t>
            </a:r>
            <a:endParaRPr lang="fr-FR" dirty="0"/>
          </a:p>
          <a:p>
            <a:pPr marL="742950" lvl="1" indent="-285750">
              <a:buFont typeface="Arial" panose="020B0604020202020204" pitchFamily="34" charset="0"/>
              <a:buChar char="•"/>
            </a:pPr>
            <a:r>
              <a:rPr lang="en-GB" dirty="0"/>
              <a:t>Express protections against the recruitment of child soldiers, harmful cultural practices, and child marriage.</a:t>
            </a:r>
            <a:endParaRPr lang="fr-FR" dirty="0"/>
          </a:p>
          <a:p>
            <a:pPr marL="742950" lvl="1" indent="-285750">
              <a:buFont typeface="Arial" panose="020B0604020202020204" pitchFamily="34" charset="0"/>
              <a:buChar char="•"/>
            </a:pPr>
            <a:r>
              <a:rPr lang="en-GB" dirty="0"/>
              <a:t>Mandating that all actions concerning minors be applied in the </a:t>
            </a:r>
            <a:r>
              <a:rPr lang="en-GB" b="1" dirty="0"/>
              <a:t>best interest of the child</a:t>
            </a:r>
            <a:r>
              <a:rPr lang="en-GB" dirty="0"/>
              <a:t>.</a:t>
            </a:r>
            <a:endParaRPr lang="fr-FR" dirty="0"/>
          </a:p>
          <a:p>
            <a:pPr marL="742950" lvl="1" indent="-285750">
              <a:buFont typeface="Arial" panose="020B0604020202020204" pitchFamily="34" charset="0"/>
              <a:buChar char="•"/>
            </a:pPr>
            <a:r>
              <a:rPr lang="en-GB" dirty="0"/>
              <a:t>The African Committee of Experts on the Rights and Welfare of the Child supervises implementation.</a:t>
            </a:r>
            <a:endParaRPr lang="fr-FR" dirty="0"/>
          </a:p>
        </p:txBody>
      </p:sp>
    </p:spTree>
    <p:extLst>
      <p:ext uri="{BB962C8B-B14F-4D97-AF65-F5344CB8AC3E}">
        <p14:creationId xmlns:p14="http://schemas.microsoft.com/office/powerpoint/2010/main" val="950245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46910"/>
            <a:ext cx="6068291" cy="856349"/>
          </a:xfrm>
          <a:prstGeom prst="rect">
            <a:avLst/>
          </a:prstGeom>
        </p:spPr>
      </p:pic>
      <p:sp>
        <p:nvSpPr>
          <p:cNvPr id="6" name="Rectangle 5">
            <a:extLst>
              <a:ext uri="{FF2B5EF4-FFF2-40B4-BE49-F238E27FC236}">
                <a16:creationId xmlns:a16="http://schemas.microsoft.com/office/drawing/2014/main" xmlns="" id="{AAD819A3-92F1-3D33-71E2-0ECBB4CDD752}"/>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C481055B-F56F-5436-F74D-DE139F7CDFBE}"/>
              </a:ext>
            </a:extLst>
          </p:cNvPr>
          <p:cNvSpPr txBox="1"/>
          <p:nvPr/>
        </p:nvSpPr>
        <p:spPr>
          <a:xfrm>
            <a:off x="2672735" y="0"/>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17104" y="728753"/>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532459" y="310160"/>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226659" y="759134"/>
            <a:ext cx="5353517"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II. FOUNDATIONAL LEGAL INSTRUMENTS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328793" y="1302980"/>
            <a:ext cx="5373329" cy="421654"/>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3. Specialized African Human Rights Instruments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à coins arrondis 9"/>
          <p:cNvSpPr/>
          <p:nvPr/>
        </p:nvSpPr>
        <p:spPr>
          <a:xfrm>
            <a:off x="301590" y="2356554"/>
            <a:ext cx="8447167" cy="868643"/>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lvl="1"/>
            <a:r>
              <a:rPr lang="en-GB" sz="2000" b="1" dirty="0" smtClean="0"/>
              <a:t>Timeline</a:t>
            </a:r>
            <a:r>
              <a:rPr lang="en-GB" sz="2000" dirty="0"/>
              <a:t>: Adopted on January 30, 2007, in Addis Ababa, Ethiopia; entered into force on February 15, </a:t>
            </a:r>
            <a:r>
              <a:rPr lang="en-GB" sz="2000" dirty="0" smtClean="0"/>
              <a:t>2012; 34 ratifications</a:t>
            </a:r>
            <a:r>
              <a:rPr lang="en-GB" dirty="0" smtClean="0"/>
              <a:t>.</a:t>
            </a:r>
            <a:endParaRPr lang="fr-FR" dirty="0"/>
          </a:p>
        </p:txBody>
      </p:sp>
      <p:sp>
        <p:nvSpPr>
          <p:cNvPr id="5" name="Rectangle 4"/>
          <p:cNvSpPr/>
          <p:nvPr/>
        </p:nvSpPr>
        <p:spPr>
          <a:xfrm>
            <a:off x="589813" y="1738368"/>
            <a:ext cx="7870722" cy="388696"/>
          </a:xfrm>
          <a:prstGeom prst="rect">
            <a:avLst/>
          </a:prstGeom>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GB" b="1" dirty="0">
                <a:latin typeface="Calibri" panose="020F0502020204030204" pitchFamily="34" charset="0"/>
                <a:ea typeface="Calibri" panose="020F0502020204030204" pitchFamily="34" charset="0"/>
                <a:cs typeface="Calibri" panose="020F0502020204030204" pitchFamily="34" charset="0"/>
              </a:rPr>
              <a:t>African Charter on Democracy, Elections and Governance (ACDEG) (2007)</a:t>
            </a:r>
            <a:r>
              <a:rPr lang="en-GB" dirty="0">
                <a:latin typeface="Calibri" panose="020F0502020204030204" pitchFamily="34" charset="0"/>
                <a:ea typeface="Calibri" panose="020F0502020204030204" pitchFamily="34" charset="0"/>
                <a:cs typeface="Calibri" panose="020F0502020204030204" pitchFamily="34" charset="0"/>
              </a:rPr>
              <a:t>:</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Rectangle à coins arrondis 11"/>
          <p:cNvSpPr/>
          <p:nvPr/>
        </p:nvSpPr>
        <p:spPr>
          <a:xfrm>
            <a:off x="328793" y="3475971"/>
            <a:ext cx="8406539" cy="766916"/>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lvl="1"/>
            <a:r>
              <a:rPr lang="en-GB" sz="2000" b="1" dirty="0" smtClean="0"/>
              <a:t>Course </a:t>
            </a:r>
            <a:r>
              <a:rPr lang="en-GB" sz="2000" b="1" dirty="0"/>
              <a:t>Relevance</a:t>
            </a:r>
            <a:r>
              <a:rPr lang="en-GB" sz="2000" dirty="0"/>
              <a:t>: A vital instrument directly linked to </a:t>
            </a:r>
            <a:r>
              <a:rPr lang="en-GB" sz="2000" dirty="0" smtClean="0"/>
              <a:t>the </a:t>
            </a:r>
            <a:r>
              <a:rPr lang="en-GB" sz="2000" dirty="0"/>
              <a:t>training theme: </a:t>
            </a:r>
            <a:r>
              <a:rPr lang="en-GB" sz="2000" i="1" dirty="0"/>
              <a:t>“Electoral Processes and International Human Rights Law.”</a:t>
            </a:r>
            <a:endParaRPr lang="fr-FR" sz="2000" dirty="0"/>
          </a:p>
        </p:txBody>
      </p:sp>
      <p:sp>
        <p:nvSpPr>
          <p:cNvPr id="14" name="Rectangle à coins arrondis 13"/>
          <p:cNvSpPr/>
          <p:nvPr/>
        </p:nvSpPr>
        <p:spPr>
          <a:xfrm>
            <a:off x="348416" y="4603626"/>
            <a:ext cx="8386916" cy="73742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lvl="1"/>
            <a:r>
              <a:rPr lang="en-GB" sz="2000" b="1" dirty="0" smtClean="0"/>
              <a:t>Core </a:t>
            </a:r>
            <a:r>
              <a:rPr lang="en-GB" sz="2000" b="1" dirty="0"/>
              <a:t>Principle</a:t>
            </a:r>
            <a:r>
              <a:rPr lang="en-GB" sz="2000" dirty="0"/>
              <a:t>: Asserting that electoral rights are fundamental human rights, reinforcing Article 13 of the Banjul Charter.</a:t>
            </a:r>
            <a:endParaRPr lang="fr-FR" sz="2000" dirty="0"/>
          </a:p>
        </p:txBody>
      </p:sp>
      <p:sp>
        <p:nvSpPr>
          <p:cNvPr id="16" name="Rectangle à coins arrondis 15"/>
          <p:cNvSpPr/>
          <p:nvPr/>
        </p:nvSpPr>
        <p:spPr>
          <a:xfrm>
            <a:off x="348416" y="5591794"/>
            <a:ext cx="8386916" cy="63294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lvl="1"/>
            <a:r>
              <a:rPr lang="en-GB" sz="2000" b="1" dirty="0" smtClean="0"/>
              <a:t>Scope</a:t>
            </a:r>
            <a:r>
              <a:rPr lang="en-GB" sz="2000" b="1" dirty="0"/>
              <a:t>:</a:t>
            </a:r>
            <a:r>
              <a:rPr lang="en-GB" sz="2000" dirty="0"/>
              <a:t> Covering the entire electoral cycle, including voter registration, political participation, voting procedures, and electoral dispute resolution.</a:t>
            </a:r>
            <a:endParaRPr lang="fr-FR" sz="2000" dirty="0"/>
          </a:p>
        </p:txBody>
      </p:sp>
    </p:spTree>
    <p:extLst>
      <p:ext uri="{BB962C8B-B14F-4D97-AF65-F5344CB8AC3E}">
        <p14:creationId xmlns:p14="http://schemas.microsoft.com/office/powerpoint/2010/main" val="4897084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46910"/>
            <a:ext cx="6068291" cy="856349"/>
          </a:xfrm>
          <a:prstGeom prst="rect">
            <a:avLst/>
          </a:prstGeom>
        </p:spPr>
      </p:pic>
      <p:sp>
        <p:nvSpPr>
          <p:cNvPr id="9" name="ZoneTexte 8">
            <a:extLst>
              <a:ext uri="{FF2B5EF4-FFF2-40B4-BE49-F238E27FC236}">
                <a16:creationId xmlns:a16="http://schemas.microsoft.com/office/drawing/2014/main" xmlns="" id="{C481055B-F56F-5436-F74D-DE139F7CDFBE}"/>
              </a:ext>
            </a:extLst>
          </p:cNvPr>
          <p:cNvSpPr txBox="1"/>
          <p:nvPr/>
        </p:nvSpPr>
        <p:spPr>
          <a:xfrm>
            <a:off x="2672735" y="0"/>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0" y="883966"/>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549563" y="422148"/>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214882" y="896016"/>
            <a:ext cx="5353517"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II. FOUNDATIONAL LEGAL INSTRUMENTS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636637" y="1357834"/>
            <a:ext cx="5373329" cy="421654"/>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3. Specialized African Human Rights Instruments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879987" y="1836845"/>
            <a:ext cx="7870722" cy="388696"/>
          </a:xfrm>
          <a:prstGeom prst="rect">
            <a:avLst/>
          </a:prstGeom>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GB" b="1" dirty="0">
                <a:latin typeface="Calibri" panose="020F0502020204030204" pitchFamily="34" charset="0"/>
                <a:ea typeface="Calibri" panose="020F0502020204030204" pitchFamily="34" charset="0"/>
                <a:cs typeface="Calibri" panose="020F0502020204030204" pitchFamily="34" charset="0"/>
              </a:rPr>
              <a:t>African Charter on Democracy, Elections and Governance (ACDEG) (2007)</a:t>
            </a:r>
            <a:r>
              <a:rPr lang="en-GB" dirty="0">
                <a:latin typeface="Calibri" panose="020F0502020204030204" pitchFamily="34" charset="0"/>
                <a:ea typeface="Calibri" panose="020F0502020204030204" pitchFamily="34" charset="0"/>
                <a:cs typeface="Calibri" panose="020F0502020204030204" pitchFamily="34" charset="0"/>
              </a:rPr>
              <a:t>:</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à coins arrondis 6"/>
          <p:cNvSpPr/>
          <p:nvPr/>
        </p:nvSpPr>
        <p:spPr>
          <a:xfrm>
            <a:off x="636637" y="2390157"/>
            <a:ext cx="7789607" cy="148117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lvl="1"/>
            <a:r>
              <a:rPr lang="en-GB" sz="2000" b="1" dirty="0" smtClean="0"/>
              <a:t>Objectives</a:t>
            </a:r>
            <a:r>
              <a:rPr lang="en-GB" sz="2000" dirty="0"/>
              <a:t>: Fostering democratic principles, ensuring credible elections, preventing unconstitutional changes of government, strengthening electoral institutions, and encouraging constitutional rule.</a:t>
            </a:r>
            <a:endParaRPr lang="fr-FR" sz="2000" dirty="0"/>
          </a:p>
        </p:txBody>
      </p:sp>
      <p:sp>
        <p:nvSpPr>
          <p:cNvPr id="8" name="Rectangle à coins arrondis 7"/>
          <p:cNvSpPr/>
          <p:nvPr/>
        </p:nvSpPr>
        <p:spPr>
          <a:xfrm>
            <a:off x="636637" y="3981181"/>
            <a:ext cx="7870722" cy="1474837"/>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lvl="1"/>
            <a:r>
              <a:rPr lang="en-GB" sz="2000" b="1" dirty="0" smtClean="0"/>
              <a:t>State </a:t>
            </a:r>
            <a:r>
              <a:rPr lang="en-GB" sz="2000" b="1" dirty="0"/>
              <a:t>Obligations</a:t>
            </a:r>
            <a:r>
              <a:rPr lang="en-GB" sz="2000" dirty="0"/>
              <a:t>: Requiring states to establish independent electoral commissions, guarantee political pluralism, ensure transparency, and respect constitutional term limits to advance human rights.</a:t>
            </a:r>
            <a:endParaRPr lang="fr-FR" sz="2000" dirty="0"/>
          </a:p>
        </p:txBody>
      </p:sp>
      <p:sp>
        <p:nvSpPr>
          <p:cNvPr id="11" name="Rectangle à coins arrondis 10"/>
          <p:cNvSpPr/>
          <p:nvPr/>
        </p:nvSpPr>
        <p:spPr>
          <a:xfrm>
            <a:off x="636638" y="5598357"/>
            <a:ext cx="7870722" cy="106074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lvl="1"/>
            <a:r>
              <a:rPr lang="en-GB" sz="2000" b="1" dirty="0" smtClean="0"/>
              <a:t>Article </a:t>
            </a:r>
            <a:r>
              <a:rPr lang="en-GB" sz="2000" b="1" dirty="0"/>
              <a:t>21 Focus</a:t>
            </a:r>
            <a:r>
              <a:rPr lang="en-GB" sz="2000" dirty="0"/>
              <a:t>: Governing </a:t>
            </a:r>
            <a:r>
              <a:rPr lang="en-GB" sz="2000" b="1" dirty="0"/>
              <a:t>Electoral Observer Missions</a:t>
            </a:r>
            <a:r>
              <a:rPr lang="en-GB" sz="2000" dirty="0"/>
              <a:t> conducted by experts designated by the AU Commission, defining their role and methodologies to verify election integrity.</a:t>
            </a:r>
            <a:endParaRPr lang="fr-FR" sz="2000" dirty="0"/>
          </a:p>
        </p:txBody>
      </p:sp>
    </p:spTree>
    <p:extLst>
      <p:ext uri="{BB962C8B-B14F-4D97-AF65-F5344CB8AC3E}">
        <p14:creationId xmlns:p14="http://schemas.microsoft.com/office/powerpoint/2010/main" val="18198281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46910"/>
            <a:ext cx="6068291" cy="856349"/>
          </a:xfrm>
          <a:prstGeom prst="rect">
            <a:avLst/>
          </a:prstGeom>
        </p:spPr>
      </p:pic>
      <p:sp>
        <p:nvSpPr>
          <p:cNvPr id="9" name="ZoneTexte 8">
            <a:extLst>
              <a:ext uri="{FF2B5EF4-FFF2-40B4-BE49-F238E27FC236}">
                <a16:creationId xmlns:a16="http://schemas.microsoft.com/office/drawing/2014/main" xmlns="" id="{C481055B-F56F-5436-F74D-DE139F7CDFBE}"/>
              </a:ext>
            </a:extLst>
          </p:cNvPr>
          <p:cNvSpPr txBox="1"/>
          <p:nvPr/>
        </p:nvSpPr>
        <p:spPr>
          <a:xfrm>
            <a:off x="2672735" y="0"/>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80888" y="863916"/>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468675" y="400110"/>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185318" y="851072"/>
            <a:ext cx="5353517"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II. FOUNDATIONAL LEGAL INSTRUMENTS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468675" y="1482361"/>
            <a:ext cx="5373329" cy="407035"/>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3. Specialized African Human Rights Instruments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727587" y="1854275"/>
            <a:ext cx="7870722" cy="646331"/>
          </a:xfrm>
          <a:prstGeom prst="rect">
            <a:avLst/>
          </a:prstGeom>
        </p:spPr>
        <p:txBody>
          <a:bodyPr wrap="square">
            <a:spAutoFit/>
          </a:bodyPr>
          <a:lstStyle/>
          <a:p>
            <a:pPr marL="285750" lvl="0" indent="-285750">
              <a:buFont typeface="Arial" panose="020B0604020202020204" pitchFamily="34" charset="0"/>
              <a:buChar char="•"/>
            </a:pPr>
            <a:r>
              <a:rPr lang="en-GB" b="1" dirty="0"/>
              <a:t>OAU Convention Governing the Specific Aspects of Refugee Problems in Africa (1969)</a:t>
            </a:r>
            <a:endParaRPr lang="fr-FR" dirty="0"/>
          </a:p>
        </p:txBody>
      </p:sp>
      <p:sp>
        <p:nvSpPr>
          <p:cNvPr id="7" name="Rectangle à coins arrondis 6"/>
          <p:cNvSpPr/>
          <p:nvPr/>
        </p:nvSpPr>
        <p:spPr>
          <a:xfrm>
            <a:off x="727587" y="2666553"/>
            <a:ext cx="7787148" cy="9713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1"/>
            <a:r>
              <a:rPr lang="en-GB" sz="2000" b="1" dirty="0" smtClean="0"/>
              <a:t>Status </a:t>
            </a:r>
            <a:r>
              <a:rPr lang="en-GB" sz="2000" b="1" dirty="0"/>
              <a:t>&amp; Significance:</a:t>
            </a:r>
            <a:r>
              <a:rPr lang="en-GB" sz="2000" dirty="0"/>
              <a:t> A vital, specialized regional human rights instrument. It serves as a foundational regional complement to the 1951 UN Refugee Convention.</a:t>
            </a:r>
            <a:endParaRPr lang="fr-FR" sz="2000" dirty="0"/>
          </a:p>
        </p:txBody>
      </p:sp>
      <p:sp>
        <p:nvSpPr>
          <p:cNvPr id="8" name="Rectangle à coins arrondis 7"/>
          <p:cNvSpPr/>
          <p:nvPr/>
        </p:nvSpPr>
        <p:spPr>
          <a:xfrm>
            <a:off x="727587" y="3948739"/>
            <a:ext cx="7870722" cy="106952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1"/>
            <a:r>
              <a:rPr lang="en-GB" sz="2000" b="1" dirty="0" smtClean="0"/>
              <a:t>Timeline</a:t>
            </a:r>
            <a:r>
              <a:rPr lang="en-GB" sz="2000" b="1" dirty="0"/>
              <a:t>:</a:t>
            </a:r>
            <a:r>
              <a:rPr lang="en-GB" sz="2000" dirty="0"/>
              <a:t> Adopted on September 10, 1969, in Addis Ababa, Ethiopia; entered into force on June 20, 1974. </a:t>
            </a:r>
            <a:r>
              <a:rPr lang="fr-FR" sz="2000" dirty="0"/>
              <a:t>It has 46 ratifications, </a:t>
            </a:r>
            <a:r>
              <a:rPr lang="fr-FR" sz="2000" dirty="0" err="1"/>
              <a:t>including</a:t>
            </a:r>
            <a:r>
              <a:rPr lang="fr-FR" sz="2000" dirty="0"/>
              <a:t> </a:t>
            </a:r>
            <a:r>
              <a:rPr lang="fr-FR" sz="2000" b="1" dirty="0" err="1"/>
              <a:t>Morocco</a:t>
            </a:r>
            <a:r>
              <a:rPr lang="fr-FR" sz="2000" dirty="0"/>
              <a:t> (</a:t>
            </a:r>
            <a:r>
              <a:rPr lang="fr-FR" sz="2000" dirty="0" err="1"/>
              <a:t>ratified</a:t>
            </a:r>
            <a:r>
              <a:rPr lang="fr-FR" sz="2000" dirty="0"/>
              <a:t> on July 16, 1974).</a:t>
            </a:r>
          </a:p>
        </p:txBody>
      </p:sp>
      <p:sp>
        <p:nvSpPr>
          <p:cNvPr id="11" name="Rectangle à coins arrondis 10"/>
          <p:cNvSpPr/>
          <p:nvPr/>
        </p:nvSpPr>
        <p:spPr>
          <a:xfrm>
            <a:off x="727587" y="5230761"/>
            <a:ext cx="7954297" cy="152891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fr-FR" dirty="0"/>
          </a:p>
          <a:p>
            <a:pPr lvl="1"/>
            <a:r>
              <a:rPr lang="en-GB" b="1" dirty="0"/>
              <a:t>E</a:t>
            </a:r>
            <a:r>
              <a:rPr lang="en-GB" sz="2000" b="1" dirty="0"/>
              <a:t>xpanded Refugee Definition:</a:t>
            </a:r>
            <a:r>
              <a:rPr lang="en-GB" sz="2000" dirty="0"/>
              <a:t> It broadens the traditional 1951 international definition to include individuals fleeing "external aggression, occupation, foreign domination, or events seriously disturbing public order" across either the entirety or a part of their country of origin.</a:t>
            </a:r>
            <a:endParaRPr lang="fr-FR" sz="2000" dirty="0"/>
          </a:p>
          <a:p>
            <a:pPr lvl="1"/>
            <a:endParaRPr lang="fr-FR" dirty="0"/>
          </a:p>
        </p:txBody>
      </p:sp>
    </p:spTree>
    <p:extLst>
      <p:ext uri="{BB962C8B-B14F-4D97-AF65-F5344CB8AC3E}">
        <p14:creationId xmlns:p14="http://schemas.microsoft.com/office/powerpoint/2010/main" val="1983037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167681"/>
            <a:ext cx="6068291" cy="856349"/>
          </a:xfrm>
          <a:prstGeom prst="rect">
            <a:avLst/>
          </a:prstGeom>
        </p:spPr>
      </p:pic>
      <p:sp>
        <p:nvSpPr>
          <p:cNvPr id="9" name="ZoneTexte 8">
            <a:extLst>
              <a:ext uri="{FF2B5EF4-FFF2-40B4-BE49-F238E27FC236}">
                <a16:creationId xmlns:a16="http://schemas.microsoft.com/office/drawing/2014/main" xmlns="" id="{C481055B-F56F-5436-F74D-DE139F7CDFBE}"/>
              </a:ext>
            </a:extLst>
          </p:cNvPr>
          <p:cNvSpPr txBox="1"/>
          <p:nvPr/>
        </p:nvSpPr>
        <p:spPr>
          <a:xfrm>
            <a:off x="2653070" y="69658"/>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1258" y="711715"/>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487500" y="260494"/>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285653" y="714749"/>
            <a:ext cx="5353517"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II. FOUNDATIONAL LEGAL INSTRUMENTS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487500" y="1232879"/>
            <a:ext cx="5373329" cy="421654"/>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3. Specialized African Human Rights Instruments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548305" y="1648202"/>
            <a:ext cx="8300725" cy="646331"/>
          </a:xfrm>
          <a:prstGeom prst="rect">
            <a:avLst/>
          </a:prstGeom>
        </p:spPr>
        <p:txBody>
          <a:bodyPr wrap="square">
            <a:spAutoFit/>
          </a:bodyPr>
          <a:lstStyle/>
          <a:p>
            <a:pPr marL="285750" lvl="0" indent="-285750">
              <a:buFont typeface="Arial" panose="020B0604020202020204" pitchFamily="34" charset="0"/>
              <a:buChar char="•"/>
            </a:pPr>
            <a:r>
              <a:rPr lang="en-GB" b="1" dirty="0"/>
              <a:t>OAU Convention Governing the Specific Aspects of Refugee Problems in Africa (1969)</a:t>
            </a:r>
            <a:endParaRPr lang="fr-FR" dirty="0"/>
          </a:p>
        </p:txBody>
      </p:sp>
      <p:sp>
        <p:nvSpPr>
          <p:cNvPr id="7" name="Rectangle à coins arrondis 6"/>
          <p:cNvSpPr/>
          <p:nvPr/>
        </p:nvSpPr>
        <p:spPr>
          <a:xfrm>
            <a:off x="389044" y="2362489"/>
            <a:ext cx="8374627" cy="121078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1"/>
            <a:r>
              <a:rPr lang="en-GB" b="1" dirty="0" smtClean="0"/>
              <a:t>Prohibition </a:t>
            </a:r>
            <a:r>
              <a:rPr lang="en-GB" b="1" dirty="0"/>
              <a:t>of Subversive Activities:</a:t>
            </a:r>
            <a:r>
              <a:rPr lang="en-GB" dirty="0"/>
              <a:t> To balance state security, it mandates that refugees conform to host-country laws and explicitly forbids them from engaging in subversive activities (such as using arms or the press) against any African Union member state.</a:t>
            </a:r>
            <a:endParaRPr lang="fr-FR" dirty="0"/>
          </a:p>
        </p:txBody>
      </p:sp>
      <p:sp>
        <p:nvSpPr>
          <p:cNvPr id="8" name="Rectangle à coins arrondis 7"/>
          <p:cNvSpPr/>
          <p:nvPr/>
        </p:nvSpPr>
        <p:spPr>
          <a:xfrm>
            <a:off x="389044" y="3671645"/>
            <a:ext cx="8301555" cy="106952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1"/>
            <a:r>
              <a:rPr lang="en-GB" b="1" dirty="0" smtClean="0"/>
              <a:t>Voluntary </a:t>
            </a:r>
            <a:r>
              <a:rPr lang="en-GB" b="1" dirty="0"/>
              <a:t>Repatriation:</a:t>
            </a:r>
            <a:r>
              <a:rPr lang="en-GB" dirty="0"/>
              <a:t> It establishes clear guidelines emphasizing that repatriation must be strictly voluntary and ensures that returnees face no penalties or discrimination for having fled.</a:t>
            </a:r>
            <a:endParaRPr lang="fr-FR" dirty="0"/>
          </a:p>
        </p:txBody>
      </p:sp>
      <p:sp>
        <p:nvSpPr>
          <p:cNvPr id="11" name="Rectangle à coins arrondis 10"/>
          <p:cNvSpPr/>
          <p:nvPr/>
        </p:nvSpPr>
        <p:spPr>
          <a:xfrm>
            <a:off x="389043" y="4871238"/>
            <a:ext cx="4187313" cy="198676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1"/>
            <a:r>
              <a:rPr lang="en-GB" b="1" dirty="0" smtClean="0"/>
              <a:t>Asylum </a:t>
            </a:r>
            <a:r>
              <a:rPr lang="en-GB" b="1" dirty="0"/>
              <a:t>as a Peaceful Act:</a:t>
            </a:r>
            <a:r>
              <a:rPr lang="en-GB" dirty="0"/>
              <a:t> It mandates that granting asylum is a peaceful, humanitarian, and apolitical act. Host states are explicitly forbidden from viewing it as an unfriendly gesture toward a refugee's country of origin.</a:t>
            </a:r>
            <a:endParaRPr lang="fr-FR" dirty="0"/>
          </a:p>
        </p:txBody>
      </p:sp>
      <p:sp>
        <p:nvSpPr>
          <p:cNvPr id="6" name="Rectangle à coins arrondis 5"/>
          <p:cNvSpPr/>
          <p:nvPr/>
        </p:nvSpPr>
        <p:spPr>
          <a:xfrm>
            <a:off x="4698667" y="4839541"/>
            <a:ext cx="4188542" cy="195804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1"/>
            <a:r>
              <a:rPr lang="en-GB" b="1" dirty="0" smtClean="0"/>
              <a:t>Travel </a:t>
            </a:r>
            <a:r>
              <a:rPr lang="en-GB" b="1" dirty="0"/>
              <a:t>Documents:</a:t>
            </a:r>
            <a:r>
              <a:rPr lang="en-GB" dirty="0"/>
              <a:t> Member states commit to issuing Convention Travel Documents to refugees to facilitate lawful travel outside their host territories </a:t>
            </a:r>
            <a:endParaRPr lang="fr-FR" dirty="0"/>
          </a:p>
        </p:txBody>
      </p:sp>
    </p:spTree>
    <p:extLst>
      <p:ext uri="{BB962C8B-B14F-4D97-AF65-F5344CB8AC3E}">
        <p14:creationId xmlns:p14="http://schemas.microsoft.com/office/powerpoint/2010/main" val="14110347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46910"/>
            <a:ext cx="6068291" cy="856349"/>
          </a:xfrm>
          <a:prstGeom prst="rect">
            <a:avLst/>
          </a:prstGeom>
        </p:spPr>
      </p:pic>
      <p:sp>
        <p:nvSpPr>
          <p:cNvPr id="9" name="ZoneTexte 8">
            <a:extLst>
              <a:ext uri="{FF2B5EF4-FFF2-40B4-BE49-F238E27FC236}">
                <a16:creationId xmlns:a16="http://schemas.microsoft.com/office/drawing/2014/main" xmlns="" id="{C481055B-F56F-5436-F74D-DE139F7CDFBE}"/>
              </a:ext>
            </a:extLst>
          </p:cNvPr>
          <p:cNvSpPr txBox="1"/>
          <p:nvPr/>
        </p:nvSpPr>
        <p:spPr>
          <a:xfrm>
            <a:off x="2672735" y="0"/>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17481" y="689736"/>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520704" y="331727"/>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428022" y="783046"/>
            <a:ext cx="5353517"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II. FOUNDATIONAL LEGAL INSTRUMENTS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389044" y="1252203"/>
            <a:ext cx="5373329" cy="421654"/>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3. Specialized African Human Rights Instruments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à coins arrondis 6"/>
          <p:cNvSpPr/>
          <p:nvPr/>
        </p:nvSpPr>
        <p:spPr>
          <a:xfrm>
            <a:off x="122902" y="2495810"/>
            <a:ext cx="2731805" cy="4203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GB" b="1" dirty="0" smtClean="0"/>
          </a:p>
          <a:p>
            <a:pPr lvl="1"/>
            <a:r>
              <a:rPr lang="en-GB" b="1" dirty="0" smtClean="0"/>
              <a:t>Status </a:t>
            </a:r>
            <a:r>
              <a:rPr lang="en-GB" b="1" dirty="0"/>
              <a:t>&amp; Significance:</a:t>
            </a:r>
            <a:r>
              <a:rPr lang="en-GB" dirty="0"/>
              <a:t> The world’s first and only legally binding regional treaty dedicated exclusively to protecting and assisting individuals forced to flee within their own national borders.</a:t>
            </a:r>
            <a:endParaRPr lang="fr-FR" dirty="0"/>
          </a:p>
        </p:txBody>
      </p:sp>
      <p:sp>
        <p:nvSpPr>
          <p:cNvPr id="6" name="Rectangle à coins arrondis 5"/>
          <p:cNvSpPr/>
          <p:nvPr/>
        </p:nvSpPr>
        <p:spPr>
          <a:xfrm>
            <a:off x="3218053" y="2528012"/>
            <a:ext cx="2750575" cy="41386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GB" b="1" dirty="0" smtClean="0"/>
          </a:p>
          <a:p>
            <a:pPr lvl="1"/>
            <a:r>
              <a:rPr lang="en-GB" b="1" dirty="0" smtClean="0"/>
              <a:t>Timeline</a:t>
            </a:r>
            <a:r>
              <a:rPr lang="en-GB" b="1" dirty="0"/>
              <a:t>:</a:t>
            </a:r>
            <a:r>
              <a:rPr lang="en-GB" dirty="0"/>
              <a:t> Adopted in Kampala, Uganda, on October 23, 2009; entered into force on December 6, 2012. It has been ratified by 33 </a:t>
            </a:r>
            <a:r>
              <a:rPr lang="en-GB"/>
              <a:t>member </a:t>
            </a:r>
            <a:r>
              <a:rPr lang="en-GB" smtClean="0"/>
              <a:t>states).</a:t>
            </a:r>
            <a:endParaRPr lang="fr-FR" dirty="0"/>
          </a:p>
        </p:txBody>
      </p:sp>
      <p:sp>
        <p:nvSpPr>
          <p:cNvPr id="10" name="Rectangle 9"/>
          <p:cNvSpPr/>
          <p:nvPr/>
        </p:nvSpPr>
        <p:spPr>
          <a:xfrm>
            <a:off x="389044" y="1742304"/>
            <a:ext cx="7683911" cy="685059"/>
          </a:xfrm>
          <a:prstGeom prst="rect">
            <a:avLst/>
          </a:prstGeom>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GB" b="1" dirty="0">
                <a:latin typeface="Calibri" panose="020F0502020204030204" pitchFamily="34" charset="0"/>
                <a:ea typeface="Calibri" panose="020F0502020204030204" pitchFamily="34" charset="0"/>
                <a:cs typeface="Calibri" panose="020F0502020204030204" pitchFamily="34" charset="0"/>
              </a:rPr>
              <a:t>African Union Convention for the Protection and Assistance of Internally Displaced Persons in Africa (Kampala Convention) (2009)</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Rectangle à coins arrondis 11"/>
          <p:cNvSpPr/>
          <p:nvPr/>
        </p:nvSpPr>
        <p:spPr>
          <a:xfrm>
            <a:off x="6331974" y="2495810"/>
            <a:ext cx="2674374" cy="4104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GB" b="1" dirty="0" smtClean="0"/>
              <a:t>Normative </a:t>
            </a:r>
            <a:r>
              <a:rPr lang="en-GB" b="1" dirty="0"/>
              <a:t>Alignment:</a:t>
            </a:r>
            <a:r>
              <a:rPr lang="en-GB" dirty="0"/>
              <a:t> The convention formalizes the non-binding 1998 UN Guiding Principles on Internal Displacement into a legally binding regional framework.</a:t>
            </a:r>
            <a:endParaRPr lang="fr-FR" dirty="0"/>
          </a:p>
        </p:txBody>
      </p:sp>
    </p:spTree>
    <p:extLst>
      <p:ext uri="{BB962C8B-B14F-4D97-AF65-F5344CB8AC3E}">
        <p14:creationId xmlns:p14="http://schemas.microsoft.com/office/powerpoint/2010/main" val="7809579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8EC5F81-752C-0773-E60C-4FB913B8218C}"/>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C6E72E49-8642-61B7-E485-9CC6C4692B7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131859" y="-79237"/>
            <a:ext cx="6068291" cy="856349"/>
          </a:xfrm>
          <a:prstGeom prst="rect">
            <a:avLst/>
          </a:prstGeom>
        </p:spPr>
      </p:pic>
      <p:sp>
        <p:nvSpPr>
          <p:cNvPr id="6" name="Rectangle 5">
            <a:extLst>
              <a:ext uri="{FF2B5EF4-FFF2-40B4-BE49-F238E27FC236}">
                <a16:creationId xmlns:a16="http://schemas.microsoft.com/office/drawing/2014/main" xmlns="" id="{D0668AA1-D12C-6662-49BB-5C09FBF2B177}"/>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A7432613-B28A-802D-65EA-D405994D807B}"/>
              </a:ext>
            </a:extLst>
          </p:cNvPr>
          <p:cNvSpPr txBox="1"/>
          <p:nvPr/>
        </p:nvSpPr>
        <p:spPr>
          <a:xfrm>
            <a:off x="2817437" y="148882"/>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5250DE90-3214-8FD8-C27B-A3BB7CF9ABB5}"/>
              </a:ext>
            </a:extLst>
          </p:cNvPr>
          <p:cNvSpPr/>
          <p:nvPr/>
        </p:nvSpPr>
        <p:spPr>
          <a:xfrm>
            <a:off x="0" y="853782"/>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76FCD934-9628-8F77-9DD2-C6ABC09A7DF8}"/>
              </a:ext>
            </a:extLst>
          </p:cNvPr>
          <p:cNvSpPr/>
          <p:nvPr/>
        </p:nvSpPr>
        <p:spPr>
          <a:xfrm>
            <a:off x="792602" y="608024"/>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342166" y="717454"/>
            <a:ext cx="4572000" cy="684033"/>
          </a:xfrm>
          <a:prstGeom prst="rect">
            <a:avLst/>
          </a:prstGeom>
        </p:spPr>
        <p:txBody>
          <a:bodyPr>
            <a:spAutoFit/>
          </a:bodyPr>
          <a:lstStyle/>
          <a:p>
            <a:endParaRPr lang="fr-FR" dirty="0"/>
          </a:p>
          <a:p>
            <a:pPr marL="742950" lvl="1" indent="-285750">
              <a:lnSpc>
                <a:spcPct val="107000"/>
              </a:lnSpc>
              <a:spcAft>
                <a:spcPts val="800"/>
              </a:spcAft>
              <a:buSzPts val="1000"/>
              <a:buFont typeface="Courier New" panose="02070309020205020404" pitchFamily="49" charset="0"/>
              <a:buChar char="o"/>
              <a:tabLst>
                <a:tab pos="914400" algn="l"/>
              </a:tabLst>
            </a:pPr>
            <a:r>
              <a:rPr lang="fr-FR" sz="2000" b="1" dirty="0" err="1">
                <a:latin typeface="Calibri" panose="020F0502020204030204" pitchFamily="34" charset="0"/>
                <a:ea typeface="Calibri" panose="020F0502020204030204" pitchFamily="34" charset="0"/>
                <a:cs typeface="Calibri" panose="020F0502020204030204" pitchFamily="34" charset="0"/>
              </a:rPr>
              <a:t>Core</a:t>
            </a:r>
            <a:r>
              <a:rPr lang="fr-FR" sz="2000" b="1" dirty="0">
                <a:latin typeface="Calibri" panose="020F0502020204030204" pitchFamily="34" charset="0"/>
                <a:ea typeface="Calibri" panose="020F0502020204030204" pitchFamily="34" charset="0"/>
                <a:cs typeface="Calibri" panose="020F0502020204030204" pitchFamily="34" charset="0"/>
              </a:rPr>
              <a:t> </a:t>
            </a:r>
            <a:r>
              <a:rPr lang="fr-FR" sz="2000" b="1" dirty="0" err="1">
                <a:latin typeface="Calibri" panose="020F0502020204030204" pitchFamily="34" charset="0"/>
                <a:ea typeface="Calibri" panose="020F0502020204030204" pitchFamily="34" charset="0"/>
                <a:cs typeface="Calibri" panose="020F0502020204030204" pitchFamily="34" charset="0"/>
              </a:rPr>
              <a:t>Pillars</a:t>
            </a:r>
            <a:r>
              <a:rPr lang="fr-FR" sz="1100" b="1" dirty="0">
                <a:latin typeface="Calibri" panose="020F0502020204030204" pitchFamily="34" charset="0"/>
                <a:ea typeface="Calibri" panose="020F0502020204030204" pitchFamily="34" charset="0"/>
                <a:cs typeface="Calibri" panose="020F0502020204030204" pitchFamily="34" charset="0"/>
              </a:rPr>
              <a:t>:</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à coins arrondis 4"/>
          <p:cNvSpPr/>
          <p:nvPr/>
        </p:nvSpPr>
        <p:spPr>
          <a:xfrm>
            <a:off x="642051" y="1580630"/>
            <a:ext cx="8260736" cy="9635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r>
              <a:rPr lang="en-GB" b="1" dirty="0" smtClean="0"/>
              <a:t>State </a:t>
            </a:r>
            <a:r>
              <a:rPr lang="en-GB" b="1" dirty="0"/>
              <a:t>Responsibility:</a:t>
            </a:r>
            <a:r>
              <a:rPr lang="en-GB" dirty="0"/>
              <a:t> Explicitly codifies that the primary responsibility to protect, assist, and safeguard the rights of internally displaced persons (IDPs) lies directly with the domestic state.</a:t>
            </a:r>
            <a:endParaRPr lang="fr-FR" dirty="0"/>
          </a:p>
        </p:txBody>
      </p:sp>
      <p:sp>
        <p:nvSpPr>
          <p:cNvPr id="7" name="Rectangle à coins arrondis 6"/>
          <p:cNvSpPr/>
          <p:nvPr/>
        </p:nvSpPr>
        <p:spPr>
          <a:xfrm>
            <a:off x="642051" y="2859091"/>
            <a:ext cx="8260736" cy="10028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r>
              <a:rPr lang="en-GB" b="1" dirty="0" smtClean="0"/>
              <a:t>Comprehensive </a:t>
            </a:r>
            <a:r>
              <a:rPr lang="en-GB" b="1" dirty="0"/>
              <a:t>Scope:</a:t>
            </a:r>
            <a:r>
              <a:rPr lang="en-GB" dirty="0"/>
              <a:t> Addresses all stages of displacement caused by armed conflicts, generalized violence, systemic human rights abuses, development projects, or natural and man-made disasters.</a:t>
            </a:r>
            <a:endParaRPr lang="fr-FR" dirty="0"/>
          </a:p>
        </p:txBody>
      </p:sp>
      <p:sp>
        <p:nvSpPr>
          <p:cNvPr id="8" name="Rectangle à coins arrondis 7"/>
          <p:cNvSpPr/>
          <p:nvPr/>
        </p:nvSpPr>
        <p:spPr>
          <a:xfrm>
            <a:off x="642051" y="4131636"/>
            <a:ext cx="8260736" cy="8606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r>
              <a:rPr lang="en-GB" b="1" dirty="0" smtClean="0"/>
              <a:t>Key </a:t>
            </a:r>
            <a:r>
              <a:rPr lang="en-GB" b="1" dirty="0"/>
              <a:t>Prohibitions:</a:t>
            </a:r>
            <a:r>
              <a:rPr lang="en-GB" dirty="0"/>
              <a:t> Strictly outlaws arbitrary displacement and unlawful forced evictions.</a:t>
            </a:r>
            <a:endParaRPr lang="fr-FR" dirty="0"/>
          </a:p>
        </p:txBody>
      </p:sp>
      <p:sp>
        <p:nvSpPr>
          <p:cNvPr id="12" name="Rectangle à coins arrondis 11"/>
          <p:cNvSpPr/>
          <p:nvPr/>
        </p:nvSpPr>
        <p:spPr>
          <a:xfrm>
            <a:off x="642051" y="5261965"/>
            <a:ext cx="8260736" cy="10641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r>
              <a:rPr lang="en-GB" b="1" dirty="0" smtClean="0"/>
              <a:t>Durable </a:t>
            </a:r>
            <a:r>
              <a:rPr lang="en-GB" b="1" dirty="0"/>
              <a:t>Solutions:</a:t>
            </a:r>
            <a:r>
              <a:rPr lang="en-GB" dirty="0"/>
              <a:t> Sets binding rules to facilitate safe, voluntary return, local integration, or relocation, along with frameworks for property restitution and compensation. </a:t>
            </a:r>
            <a:r>
              <a:rPr lang="fr-FR" dirty="0"/>
              <a:t>[1, 2, 8, 9] </a:t>
            </a:r>
          </a:p>
        </p:txBody>
      </p:sp>
    </p:spTree>
    <p:extLst>
      <p:ext uri="{BB962C8B-B14F-4D97-AF65-F5344CB8AC3E}">
        <p14:creationId xmlns:p14="http://schemas.microsoft.com/office/powerpoint/2010/main" val="25971485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46910"/>
            <a:ext cx="6068291" cy="856349"/>
          </a:xfrm>
          <a:prstGeom prst="rect">
            <a:avLst/>
          </a:prstGeom>
        </p:spPr>
      </p:pic>
      <p:sp>
        <p:nvSpPr>
          <p:cNvPr id="9" name="ZoneTexte 8">
            <a:extLst>
              <a:ext uri="{FF2B5EF4-FFF2-40B4-BE49-F238E27FC236}">
                <a16:creationId xmlns:a16="http://schemas.microsoft.com/office/drawing/2014/main" xmlns="" id="{C481055B-F56F-5436-F74D-DE139F7CDFBE}"/>
              </a:ext>
            </a:extLst>
          </p:cNvPr>
          <p:cNvSpPr txBox="1"/>
          <p:nvPr/>
        </p:nvSpPr>
        <p:spPr>
          <a:xfrm>
            <a:off x="2672735" y="0"/>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0" y="779277"/>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549563" y="341701"/>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502101" y="803973"/>
            <a:ext cx="4991751" cy="461665"/>
          </a:xfrm>
          <a:prstGeom prst="rect">
            <a:avLst/>
          </a:prstGeom>
        </p:spPr>
        <p:txBody>
          <a:bodyPr wrap="none">
            <a:spAutoFit/>
          </a:bodyPr>
          <a:lstStyle/>
          <a:p>
            <a:r>
              <a:rPr lang="en-GB" sz="2400" b="1" dirty="0">
                <a:solidFill>
                  <a:srgbClr val="00B050"/>
                </a:solidFill>
              </a:rPr>
              <a:t>III. CORE SUPERVISORY INSTITUTIONS</a:t>
            </a:r>
            <a:endParaRPr lang="fr-FR" sz="2400" dirty="0">
              <a:solidFill>
                <a:srgbClr val="00B050"/>
              </a:solidFill>
            </a:endParaRPr>
          </a:p>
        </p:txBody>
      </p:sp>
      <p:sp>
        <p:nvSpPr>
          <p:cNvPr id="6" name="Rectangle 5"/>
          <p:cNvSpPr/>
          <p:nvPr/>
        </p:nvSpPr>
        <p:spPr>
          <a:xfrm>
            <a:off x="405580" y="1303251"/>
            <a:ext cx="8340213" cy="981423"/>
          </a:xfrm>
          <a:prstGeom prst="rect">
            <a:avLst/>
          </a:prstGeom>
        </p:spPr>
        <p:txBody>
          <a:bodyPr wrap="squar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The enforcement, monitoring, and implementation of African human rights treaties rely primarily on two principal organs located in different regions of the continent, supplemented by specialized expert committees.</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9"/>
          <p:cNvSpPr/>
          <p:nvPr/>
        </p:nvSpPr>
        <p:spPr>
          <a:xfrm>
            <a:off x="405580" y="2268635"/>
            <a:ext cx="8069826" cy="421654"/>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1. The African Commission on Human and Peoples' Rights (ACHPR)</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7" name="Hexagone 16"/>
          <p:cNvSpPr/>
          <p:nvPr/>
        </p:nvSpPr>
        <p:spPr>
          <a:xfrm>
            <a:off x="1502101" y="2740869"/>
            <a:ext cx="6703143" cy="1191750"/>
          </a:xfrm>
          <a:prstGeom prst="hexagon">
            <a:avLst/>
          </a:prstGeom>
        </p:spPr>
        <p:style>
          <a:lnRef idx="1">
            <a:schemeClr val="accent2"/>
          </a:lnRef>
          <a:fillRef idx="2">
            <a:schemeClr val="accent2"/>
          </a:fillRef>
          <a:effectRef idx="1">
            <a:schemeClr val="accent2"/>
          </a:effectRef>
          <a:fontRef idx="minor">
            <a:schemeClr val="dk1"/>
          </a:fontRef>
        </p:style>
        <p:txBody>
          <a:bodyPr rtlCol="0" anchor="ctr"/>
          <a:lstStyle/>
          <a:p>
            <a:pPr lvl="0"/>
            <a:endParaRPr lang="fr-FR" b="1" dirty="0" smtClean="0"/>
          </a:p>
          <a:p>
            <a:pPr marL="285750" lvl="0" indent="-285750">
              <a:buFont typeface="Arial" panose="020B0604020202020204" pitchFamily="34" charset="0"/>
              <a:buChar char="•"/>
            </a:pPr>
            <a:r>
              <a:rPr lang="fr-FR" b="1" dirty="0" smtClean="0"/>
              <a:t>Location</a:t>
            </a:r>
            <a:r>
              <a:rPr lang="fr-FR" b="1" dirty="0"/>
              <a:t>:</a:t>
            </a:r>
            <a:r>
              <a:rPr lang="fr-FR" dirty="0"/>
              <a:t> Banjul, The </a:t>
            </a:r>
            <a:r>
              <a:rPr lang="fr-FR" dirty="0" err="1"/>
              <a:t>Gambia</a:t>
            </a:r>
            <a:r>
              <a:rPr lang="fr-FR" dirty="0" smtClean="0"/>
              <a:t>.</a:t>
            </a:r>
          </a:p>
          <a:p>
            <a:pPr marL="285750" indent="-285750">
              <a:buFont typeface="Arial" panose="020B0604020202020204" pitchFamily="34" charset="0"/>
              <a:buChar char="•"/>
            </a:pPr>
            <a:r>
              <a:rPr lang="en-GB" b="1" dirty="0" smtClean="0"/>
              <a:t>Structure</a:t>
            </a:r>
            <a:r>
              <a:rPr lang="en-GB" b="1" dirty="0"/>
              <a:t>:</a:t>
            </a:r>
            <a:r>
              <a:rPr lang="en-GB" dirty="0"/>
              <a:t> Composed of 11 independent experts elected by the African Union (AU) Assembly, serving in their personal capacities</a:t>
            </a:r>
            <a:r>
              <a:rPr lang="en-GB" dirty="0" smtClean="0"/>
              <a:t>.</a:t>
            </a:r>
            <a:endParaRPr lang="fr-FR" dirty="0"/>
          </a:p>
          <a:p>
            <a:pPr lvl="0"/>
            <a:endParaRPr lang="fr-FR" dirty="0"/>
          </a:p>
        </p:txBody>
      </p:sp>
      <p:sp>
        <p:nvSpPr>
          <p:cNvPr id="24" name="Rectangle 23"/>
          <p:cNvSpPr/>
          <p:nvPr/>
        </p:nvSpPr>
        <p:spPr>
          <a:xfrm>
            <a:off x="3253818" y="3960716"/>
            <a:ext cx="2359813" cy="388696"/>
          </a:xfrm>
          <a:prstGeom prst="rect">
            <a:avLst/>
          </a:prstGeom>
        </p:spPr>
        <p:txBody>
          <a:bodyPr wrap="none">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fr-FR" b="1" dirty="0">
                <a:latin typeface="Calibri" panose="020F0502020204030204" pitchFamily="34" charset="0"/>
                <a:ea typeface="Calibri" panose="020F0502020204030204" pitchFamily="34" charset="0"/>
                <a:cs typeface="Calibri" panose="020F0502020204030204" pitchFamily="34" charset="0"/>
              </a:rPr>
              <a:t>The Dual Mandate:</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26" name="Connecteur droit avec flèche 25"/>
          <p:cNvCxnSpPr/>
          <p:nvPr/>
        </p:nvCxnSpPr>
        <p:spPr>
          <a:xfrm flipH="1">
            <a:off x="2841755" y="4330379"/>
            <a:ext cx="1733931" cy="3044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389" y="4672476"/>
            <a:ext cx="4337415" cy="19366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1">
              <a:lnSpc>
                <a:spcPct val="107000"/>
              </a:lnSpc>
              <a:spcAft>
                <a:spcPts val="800"/>
              </a:spcAft>
              <a:buSzPts val="1000"/>
              <a:tabLst>
                <a:tab pos="914400" algn="l"/>
              </a:tabLst>
            </a:pPr>
            <a:r>
              <a:rPr lang="en-GB" sz="1600" b="1" dirty="0" smtClean="0">
                <a:latin typeface="Calibri" panose="020F0502020204030204" pitchFamily="34" charset="0"/>
                <a:ea typeface="Calibri" panose="020F0502020204030204" pitchFamily="34" charset="0"/>
                <a:cs typeface="Calibri" panose="020F0502020204030204" pitchFamily="34" charset="0"/>
              </a:rPr>
              <a:t>The </a:t>
            </a:r>
            <a:r>
              <a:rPr lang="en-GB" sz="1600" b="1" dirty="0">
                <a:latin typeface="Calibri" panose="020F0502020204030204" pitchFamily="34" charset="0"/>
                <a:ea typeface="Calibri" panose="020F0502020204030204" pitchFamily="34" charset="0"/>
                <a:cs typeface="Calibri" panose="020F0502020204030204" pitchFamily="34" charset="0"/>
              </a:rPr>
              <a:t>Promotional Mandate:</a:t>
            </a:r>
            <a:r>
              <a:rPr lang="en-GB" sz="1600" dirty="0">
                <a:latin typeface="Calibri" panose="020F0502020204030204" pitchFamily="34" charset="0"/>
                <a:ea typeface="Calibri" panose="020F0502020204030204" pitchFamily="34" charset="0"/>
                <a:cs typeface="Calibri" panose="020F0502020204030204" pitchFamily="34" charset="0"/>
              </a:rPr>
              <a:t> Directs human rights education, raises public awareness, clarifies treaty provisions via the issuance of </a:t>
            </a:r>
            <a:r>
              <a:rPr lang="en-GB" sz="1600" i="1" dirty="0">
                <a:latin typeface="Calibri" panose="020F0502020204030204" pitchFamily="34" charset="0"/>
                <a:ea typeface="Calibri" panose="020F0502020204030204" pitchFamily="34" charset="0"/>
                <a:cs typeface="Calibri" panose="020F0502020204030204" pitchFamily="34" charset="0"/>
              </a:rPr>
              <a:t>General Comments</a:t>
            </a:r>
            <a:r>
              <a:rPr lang="en-GB" sz="1600" dirty="0">
                <a:latin typeface="Calibri" panose="020F0502020204030204" pitchFamily="34" charset="0"/>
                <a:ea typeface="Calibri" panose="020F0502020204030204" pitchFamily="34" charset="0"/>
                <a:cs typeface="Calibri" panose="020F0502020204030204" pitchFamily="34" charset="0"/>
              </a:rPr>
              <a:t>, and appoints Special Rapporteurs (e.g., on freedom of expression, women's rights, and prisons) to study specific thematic issues.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Rectangle 30"/>
          <p:cNvSpPr/>
          <p:nvPr/>
        </p:nvSpPr>
        <p:spPr>
          <a:xfrm>
            <a:off x="4565620" y="4672476"/>
            <a:ext cx="4535597" cy="19366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1">
              <a:lnSpc>
                <a:spcPct val="107000"/>
              </a:lnSpc>
              <a:spcAft>
                <a:spcPts val="800"/>
              </a:spcAft>
              <a:buSzPts val="1000"/>
              <a:tabLst>
                <a:tab pos="914400" algn="l"/>
              </a:tabLst>
            </a:pPr>
            <a:r>
              <a:rPr lang="en-GB" sz="1600" b="1" dirty="0" smtClean="0">
                <a:latin typeface="Calibri" panose="020F0502020204030204" pitchFamily="34" charset="0"/>
                <a:ea typeface="Calibri" panose="020F0502020204030204" pitchFamily="34" charset="0"/>
                <a:cs typeface="Calibri" panose="020F0502020204030204" pitchFamily="34" charset="0"/>
              </a:rPr>
              <a:t>The </a:t>
            </a:r>
            <a:r>
              <a:rPr lang="en-GB" sz="1600" b="1" dirty="0">
                <a:latin typeface="Calibri" panose="020F0502020204030204" pitchFamily="34" charset="0"/>
                <a:ea typeface="Calibri" panose="020F0502020204030204" pitchFamily="34" charset="0"/>
                <a:cs typeface="Calibri" panose="020F0502020204030204" pitchFamily="34" charset="0"/>
              </a:rPr>
              <a:t>Protective Mandate:</a:t>
            </a:r>
            <a:r>
              <a:rPr lang="en-GB" sz="1600" dirty="0">
                <a:latin typeface="Calibri" panose="020F0502020204030204" pitchFamily="34" charset="0"/>
                <a:ea typeface="Calibri" panose="020F0502020204030204" pitchFamily="34" charset="0"/>
                <a:cs typeface="Calibri" panose="020F0502020204030204" pitchFamily="34" charset="0"/>
              </a:rPr>
              <a:t> Reviews State Reports submitted by governments every two years, conducts country monitoring and fact-finding visits, and considers </a:t>
            </a:r>
            <a:r>
              <a:rPr lang="en-GB" sz="1600" i="1" dirty="0">
                <a:latin typeface="Calibri" panose="020F0502020204030204" pitchFamily="34" charset="0"/>
                <a:ea typeface="Calibri" panose="020F0502020204030204" pitchFamily="34" charset="0"/>
                <a:cs typeface="Calibri" panose="020F0502020204030204" pitchFamily="34" charset="0"/>
              </a:rPr>
              <a:t>Communications</a:t>
            </a:r>
            <a:r>
              <a:rPr lang="en-GB" sz="1600" dirty="0">
                <a:latin typeface="Calibri" panose="020F0502020204030204" pitchFamily="34" charset="0"/>
                <a:ea typeface="Calibri" panose="020F0502020204030204" pitchFamily="34" charset="0"/>
                <a:cs typeface="Calibri" panose="020F0502020204030204" pitchFamily="34" charset="0"/>
              </a:rPr>
              <a:t> (complaints) regarding human rights violations filed by member states, individuals, or non-governmental organizations (NGOs).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3" name="Connecteur droit avec flèche 32"/>
          <p:cNvCxnSpPr/>
          <p:nvPr/>
        </p:nvCxnSpPr>
        <p:spPr>
          <a:xfrm>
            <a:off x="4565620" y="4330379"/>
            <a:ext cx="1928232" cy="314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196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88DB381-8DAE-25D5-E7FF-7E523A01A9D1}"/>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3975D75F-415A-6A4C-1C48-EA1E105C7A43}"/>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0"/>
            <a:ext cx="6068291" cy="856349"/>
          </a:xfrm>
          <a:prstGeom prst="rect">
            <a:avLst/>
          </a:prstGeom>
        </p:spPr>
      </p:pic>
      <p:sp>
        <p:nvSpPr>
          <p:cNvPr id="6" name="Rectangle 5">
            <a:extLst>
              <a:ext uri="{FF2B5EF4-FFF2-40B4-BE49-F238E27FC236}">
                <a16:creationId xmlns:a16="http://schemas.microsoft.com/office/drawing/2014/main" xmlns="" id="{9B957E11-DEBC-418E-BF8B-8FA29DE2B1A7}"/>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CDFB44F5-B7E4-B0EC-CA2C-A30628F7AB82}"/>
              </a:ext>
            </a:extLst>
          </p:cNvPr>
          <p:cNvSpPr txBox="1"/>
          <p:nvPr/>
        </p:nvSpPr>
        <p:spPr>
          <a:xfrm>
            <a:off x="2702230" y="228119"/>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0" name="Rectangle 9">
            <a:extLst>
              <a:ext uri="{FF2B5EF4-FFF2-40B4-BE49-F238E27FC236}">
                <a16:creationId xmlns:a16="http://schemas.microsoft.com/office/drawing/2014/main" xmlns="" id="{0F7C07FC-57A7-DD1C-050D-946B2E59C111}"/>
              </a:ext>
            </a:extLst>
          </p:cNvPr>
          <p:cNvSpPr/>
          <p:nvPr/>
        </p:nvSpPr>
        <p:spPr>
          <a:xfrm>
            <a:off x="443083" y="1244354"/>
            <a:ext cx="8770374" cy="738664"/>
          </a:xfrm>
          <a:prstGeom prst="rect">
            <a:avLst/>
          </a:prstGeom>
        </p:spPr>
        <p:txBody>
          <a:bodyPr wrap="square">
            <a:spAutoFit/>
          </a:bodyPr>
          <a:lstStyle/>
          <a:p>
            <a:pPr algn="ctr"/>
            <a:r>
              <a:rPr lang="fr-FR" sz="2200" b="1" dirty="0" smtClean="0">
                <a:solidFill>
                  <a:srgbClr val="00B050"/>
                </a:solidFill>
              </a:rPr>
              <a:t>INTRODUCTION: CONCEPTUAL FRAMEWORKS &amp; TERMINOLOGY</a:t>
            </a:r>
          </a:p>
          <a:p>
            <a:pPr algn="ctr"/>
            <a:endParaRPr lang="fr-FR" sz="2000" dirty="0">
              <a:solidFill>
                <a:srgbClr val="00B050"/>
              </a:solidFill>
              <a:latin typeface="Futura T OT Demi" panose="02000000000000000000" pitchFamily="50" charset="0"/>
            </a:endParaRPr>
          </a:p>
        </p:txBody>
      </p:sp>
      <p:sp>
        <p:nvSpPr>
          <p:cNvPr id="18" name="Rectangle 17">
            <a:extLst>
              <a:ext uri="{FF2B5EF4-FFF2-40B4-BE49-F238E27FC236}">
                <a16:creationId xmlns:a16="http://schemas.microsoft.com/office/drawing/2014/main" xmlns="" id="{7168D301-CA3F-A773-7709-2F499A19C3C2}"/>
              </a:ext>
            </a:extLst>
          </p:cNvPr>
          <p:cNvSpPr/>
          <p:nvPr/>
        </p:nvSpPr>
        <p:spPr>
          <a:xfrm>
            <a:off x="-234163" y="1237506"/>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A4F229C7-9694-75C6-08A6-2D905FC44A7D}"/>
              </a:ext>
            </a:extLst>
          </p:cNvPr>
          <p:cNvSpPr/>
          <p:nvPr/>
        </p:nvSpPr>
        <p:spPr>
          <a:xfrm>
            <a:off x="443083" y="799704"/>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Arrondir un rectangle avec un coin diagonal 2"/>
          <p:cNvSpPr/>
          <p:nvPr/>
        </p:nvSpPr>
        <p:spPr>
          <a:xfrm>
            <a:off x="181846" y="2051488"/>
            <a:ext cx="8844165" cy="186367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t>1</a:t>
            </a:r>
            <a:r>
              <a:rPr lang="en-GB" sz="2000" b="1" dirty="0"/>
              <a:t>. Human Rights Protection Systems</a:t>
            </a:r>
            <a:endParaRPr lang="fr-FR" sz="2000" b="1" dirty="0"/>
          </a:p>
          <a:p>
            <a:pPr lvl="0"/>
            <a:r>
              <a:rPr lang="en-GB" sz="2000" b="1" dirty="0"/>
              <a:t>Definition</a:t>
            </a:r>
            <a:r>
              <a:rPr lang="en-GB" sz="2000" dirty="0"/>
              <a:t>: Institutional and legal frameworks protecting the dignity, freedoms, and welfare of individuals and peoples.</a:t>
            </a:r>
            <a:endParaRPr lang="fr-FR" sz="2000" dirty="0"/>
          </a:p>
          <a:p>
            <a:pPr lvl="0"/>
            <a:r>
              <a:rPr lang="en-GB" sz="2000" b="1" dirty="0"/>
              <a:t>Jurisdictional Levels</a:t>
            </a:r>
            <a:r>
              <a:rPr lang="en-GB" sz="2000" dirty="0"/>
              <a:t>: Operating across universal (global), regional (continental), and domestic (national) systems.</a:t>
            </a:r>
            <a:endParaRPr lang="fr-FR" sz="2000" dirty="0"/>
          </a:p>
        </p:txBody>
      </p:sp>
      <p:sp>
        <p:nvSpPr>
          <p:cNvPr id="5" name="Arrondir un rectangle avec un coin diagonal 4"/>
          <p:cNvSpPr/>
          <p:nvPr/>
        </p:nvSpPr>
        <p:spPr>
          <a:xfrm>
            <a:off x="149917" y="4153758"/>
            <a:ext cx="8844165" cy="220230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t>2. Regional Human Rights Protection Systems</a:t>
            </a:r>
            <a:endParaRPr lang="fr-FR" sz="2000" dirty="0"/>
          </a:p>
          <a:p>
            <a:pPr lvl="0"/>
            <a:r>
              <a:rPr lang="en-GB" sz="2000" b="1" dirty="0"/>
              <a:t>Scope</a:t>
            </a:r>
            <a:r>
              <a:rPr lang="en-GB" sz="2000" dirty="0"/>
              <a:t>: Geographical frameworks nested within the broader international human rights movement.</a:t>
            </a:r>
            <a:endParaRPr lang="fr-FR" sz="2000" dirty="0"/>
          </a:p>
          <a:p>
            <a:pPr lvl="0"/>
            <a:r>
              <a:rPr lang="en-GB" sz="2000" b="1" dirty="0"/>
              <a:t>Function</a:t>
            </a:r>
            <a:r>
              <a:rPr lang="en-GB" sz="2000" dirty="0"/>
              <a:t>: Localizing international norms to align with shared cultural, historical, and political values.</a:t>
            </a:r>
            <a:endParaRPr lang="fr-FR" sz="2000" dirty="0"/>
          </a:p>
          <a:p>
            <a:pPr lvl="0"/>
            <a:r>
              <a:rPr lang="en-GB" sz="2000" b="1" dirty="0"/>
              <a:t>Three Established Systems</a:t>
            </a:r>
            <a:r>
              <a:rPr lang="en-GB" sz="2000" dirty="0"/>
              <a:t>: The European, the Inter-American, and the African systems.</a:t>
            </a:r>
            <a:endParaRPr lang="fr-FR" sz="2000" dirty="0"/>
          </a:p>
        </p:txBody>
      </p:sp>
    </p:spTree>
    <p:extLst>
      <p:ext uri="{BB962C8B-B14F-4D97-AF65-F5344CB8AC3E}">
        <p14:creationId xmlns:p14="http://schemas.microsoft.com/office/powerpoint/2010/main" val="22146429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0"/>
            <a:ext cx="6068291" cy="856349"/>
          </a:xfrm>
          <a:prstGeom prst="rect">
            <a:avLst/>
          </a:prstGeom>
        </p:spPr>
      </p:pic>
      <p:sp>
        <p:nvSpPr>
          <p:cNvPr id="6" name="Rectangle 5">
            <a:extLst>
              <a:ext uri="{FF2B5EF4-FFF2-40B4-BE49-F238E27FC236}">
                <a16:creationId xmlns:a16="http://schemas.microsoft.com/office/drawing/2014/main" xmlns="" id="{05375DD1-86F1-D07E-4F5B-0A760BCB72FF}"/>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8FAB5065-5279-941F-3D8C-A81AD219152E}"/>
              </a:ext>
            </a:extLst>
          </p:cNvPr>
          <p:cNvSpPr txBox="1"/>
          <p:nvPr/>
        </p:nvSpPr>
        <p:spPr>
          <a:xfrm>
            <a:off x="2692461" y="114336"/>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1" y="1011751"/>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549563" y="584073"/>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273276" y="1034691"/>
            <a:ext cx="7054645" cy="421654"/>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2. The African Court on Human and Peoples' Rights (</a:t>
            </a:r>
            <a:r>
              <a:rPr lang="en-GB" sz="2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AfCHPR</a:t>
            </a: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479321" y="1496509"/>
            <a:ext cx="8517567" cy="981423"/>
          </a:xfrm>
          <a:prstGeom prst="rect">
            <a:avLst/>
          </a:prstGeom>
        </p:spPr>
        <p:txBody>
          <a:bodyPr wrap="squar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To strengthen regional enforcement, African states adopted the </a:t>
            </a:r>
            <a:r>
              <a:rPr lang="en-GB" i="1" dirty="0">
                <a:latin typeface="Calibri" panose="020F0502020204030204" pitchFamily="34" charset="0"/>
                <a:ea typeface="Calibri" panose="020F0502020204030204" pitchFamily="34" charset="0"/>
                <a:cs typeface="Calibri" panose="020F0502020204030204" pitchFamily="34" charset="0"/>
              </a:rPr>
              <a:t>Protocol to the African Charter on Human and Peoples’ Rights on the Establishment of an African Court on Human and Peoples’ Rights</a:t>
            </a:r>
            <a:r>
              <a:rPr lang="en-GB" dirty="0">
                <a:latin typeface="Calibri" panose="020F0502020204030204" pitchFamily="34" charset="0"/>
                <a:ea typeface="Calibri" panose="020F0502020204030204" pitchFamily="34" charset="0"/>
                <a:cs typeface="Calibri" panose="020F0502020204030204" pitchFamily="34" charset="0"/>
              </a:rPr>
              <a:t> in 1998. The Court became operational in 2006. </a:t>
            </a:r>
            <a:r>
              <a:rPr lang="en-GB" dirty="0" smtClean="0">
                <a:latin typeface="Calibri" panose="020F0502020204030204" pitchFamily="34" charset="0"/>
                <a:ea typeface="Calibri" panose="020F0502020204030204" pitchFamily="34" charset="0"/>
                <a:cs typeface="Calibri" panose="020F0502020204030204" pitchFamily="34" charset="0"/>
              </a:rPr>
              <a:t> </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479321" y="2654713"/>
            <a:ext cx="8320176" cy="107095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lvl="0"/>
            <a:r>
              <a:rPr lang="en-GB" b="1" dirty="0"/>
              <a:t>Institutional Design:</a:t>
            </a:r>
            <a:r>
              <a:rPr lang="en-GB" dirty="0"/>
              <a:t> Formed to complement the protective mandate of the African Commission by delivering legally binding judgments, marking a significant evolution from the non-binding "recommendations" issued by the Commission. </a:t>
            </a:r>
            <a:endParaRPr lang="fr-FR" dirty="0"/>
          </a:p>
        </p:txBody>
      </p:sp>
      <p:sp>
        <p:nvSpPr>
          <p:cNvPr id="7" name="Rectangle 6"/>
          <p:cNvSpPr/>
          <p:nvPr/>
        </p:nvSpPr>
        <p:spPr>
          <a:xfrm>
            <a:off x="549563" y="3954292"/>
            <a:ext cx="8269972" cy="1131561"/>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lvl="0"/>
            <a:r>
              <a:rPr lang="en-GB" b="1" dirty="0"/>
              <a:t>Jurisdiction:</a:t>
            </a:r>
            <a:r>
              <a:rPr lang="en-GB" dirty="0"/>
              <a:t> The Court has broad jurisdiction over all cases concerning the interpretation and application of the African Charter, the Court Protocol, and any other relevant human rights treaties ratified by the concerned member states</a:t>
            </a:r>
            <a:r>
              <a:rPr lang="en-GB" dirty="0" smtClean="0"/>
              <a:t>.</a:t>
            </a:r>
            <a:endParaRPr lang="fr-FR" dirty="0"/>
          </a:p>
        </p:txBody>
      </p:sp>
      <p:sp>
        <p:nvSpPr>
          <p:cNvPr id="8" name="Rectangle 7"/>
          <p:cNvSpPr/>
          <p:nvPr/>
        </p:nvSpPr>
        <p:spPr>
          <a:xfrm>
            <a:off x="747252" y="5425948"/>
            <a:ext cx="3529780" cy="894983"/>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lvl="0"/>
            <a:r>
              <a:rPr lang="en-GB" b="1"/>
              <a:t>Location:</a:t>
            </a:r>
            <a:r>
              <a:rPr lang="en-GB"/>
              <a:t> Arusha, Tanzania.</a:t>
            </a:r>
            <a:endParaRPr lang="fr-FR"/>
          </a:p>
        </p:txBody>
      </p:sp>
      <p:sp>
        <p:nvSpPr>
          <p:cNvPr id="11" name="Rectangle 10"/>
          <p:cNvSpPr/>
          <p:nvPr/>
        </p:nvSpPr>
        <p:spPr>
          <a:xfrm>
            <a:off x="5034116" y="5437239"/>
            <a:ext cx="3765381" cy="88369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lvl="0"/>
            <a:r>
              <a:rPr lang="en-GB" b="1" dirty="0"/>
              <a:t>Structure:</a:t>
            </a:r>
            <a:r>
              <a:rPr lang="en-GB" dirty="0"/>
              <a:t> Consists of 11 independent judges elected by the AU Assembly from among jurists of high moral character and recognized judicial competence.</a:t>
            </a:r>
            <a:endParaRPr lang="fr-FR" dirty="0"/>
          </a:p>
        </p:txBody>
      </p:sp>
    </p:spTree>
    <p:extLst>
      <p:ext uri="{BB962C8B-B14F-4D97-AF65-F5344CB8AC3E}">
        <p14:creationId xmlns:p14="http://schemas.microsoft.com/office/powerpoint/2010/main" val="26893395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205833"/>
            <a:ext cx="6068291" cy="856349"/>
          </a:xfrm>
          <a:prstGeom prst="rect">
            <a:avLst/>
          </a:prstGeom>
        </p:spPr>
      </p:pic>
      <p:sp>
        <p:nvSpPr>
          <p:cNvPr id="6" name="Rectangle 5">
            <a:extLst>
              <a:ext uri="{FF2B5EF4-FFF2-40B4-BE49-F238E27FC236}">
                <a16:creationId xmlns:a16="http://schemas.microsoft.com/office/drawing/2014/main" xmlns="" id="{05375DD1-86F1-D07E-4F5B-0A760BCB72FF}"/>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8FAB5065-5279-941F-3D8C-A81AD219152E}"/>
              </a:ext>
            </a:extLst>
          </p:cNvPr>
          <p:cNvSpPr txBox="1"/>
          <p:nvPr/>
        </p:nvSpPr>
        <p:spPr>
          <a:xfrm>
            <a:off x="2761287" y="327617"/>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0" y="1074258"/>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537942" y="611033"/>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205356" y="1146000"/>
            <a:ext cx="7054645" cy="421654"/>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2. The African Court on Human and Peoples' Rights (</a:t>
            </a:r>
            <a:r>
              <a:rPr lang="en-GB" sz="2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AfCHPR</a:t>
            </a: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380626" y="1754648"/>
            <a:ext cx="8320176" cy="9012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The Access Barrier (The Article 34(6) </a:t>
            </a:r>
            <a:r>
              <a:rPr lang="en-GB" b="1" dirty="0" smtClean="0"/>
              <a:t>Obstacle):</a:t>
            </a:r>
            <a:r>
              <a:rPr lang="en-GB" dirty="0" smtClean="0"/>
              <a:t> </a:t>
            </a:r>
            <a:r>
              <a:rPr lang="en-GB" dirty="0"/>
              <a:t>The judicial arm of the system contains a significant structural constraint regarding direct </a:t>
            </a:r>
            <a:r>
              <a:rPr lang="en-GB" dirty="0" smtClean="0"/>
              <a:t>standing</a:t>
            </a:r>
            <a:endParaRPr lang="fr-FR" dirty="0"/>
          </a:p>
        </p:txBody>
      </p:sp>
      <p:graphicFrame>
        <p:nvGraphicFramePr>
          <p:cNvPr id="10" name="Diagramme 9"/>
          <p:cNvGraphicFramePr/>
          <p:nvPr>
            <p:extLst>
              <p:ext uri="{D42A27DB-BD31-4B8C-83A1-F6EECF244321}">
                <p14:modId xmlns:p14="http://schemas.microsoft.com/office/powerpoint/2010/main" val="588598433"/>
              </p:ext>
            </p:extLst>
          </p:nvPr>
        </p:nvGraphicFramePr>
        <p:xfrm>
          <a:off x="380626" y="2905040"/>
          <a:ext cx="8704107" cy="35744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3822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8EC5F81-752C-0773-E60C-4FB913B8218C}"/>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C6E72E49-8642-61B7-E485-9CC6C4692B7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131859" y="-79237"/>
            <a:ext cx="6068291" cy="856349"/>
          </a:xfrm>
          <a:prstGeom prst="rect">
            <a:avLst/>
          </a:prstGeom>
        </p:spPr>
      </p:pic>
      <p:sp>
        <p:nvSpPr>
          <p:cNvPr id="6" name="Rectangle 5">
            <a:extLst>
              <a:ext uri="{FF2B5EF4-FFF2-40B4-BE49-F238E27FC236}">
                <a16:creationId xmlns:a16="http://schemas.microsoft.com/office/drawing/2014/main" xmlns="" id="{D0668AA1-D12C-6662-49BB-5C09FBF2B177}"/>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A7432613-B28A-802D-65EA-D405994D807B}"/>
              </a:ext>
            </a:extLst>
          </p:cNvPr>
          <p:cNvSpPr txBox="1"/>
          <p:nvPr/>
        </p:nvSpPr>
        <p:spPr>
          <a:xfrm>
            <a:off x="2817437" y="148882"/>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5250DE90-3214-8FD8-C27B-A3BB7CF9ABB5}"/>
              </a:ext>
            </a:extLst>
          </p:cNvPr>
          <p:cNvSpPr/>
          <p:nvPr/>
        </p:nvSpPr>
        <p:spPr>
          <a:xfrm>
            <a:off x="0" y="885767"/>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76FCD934-9628-8F77-9DD2-C6ABC09A7DF8}"/>
              </a:ext>
            </a:extLst>
          </p:cNvPr>
          <p:cNvSpPr/>
          <p:nvPr/>
        </p:nvSpPr>
        <p:spPr>
          <a:xfrm>
            <a:off x="588322" y="423949"/>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342166" y="717454"/>
            <a:ext cx="4572000" cy="550472"/>
          </a:xfrm>
          <a:prstGeom prst="rect">
            <a:avLst/>
          </a:prstGeom>
        </p:spPr>
        <p:txBody>
          <a:bodyPr>
            <a:spAutoFit/>
          </a:bodyPr>
          <a:lstStyle/>
          <a:p>
            <a:endParaRPr lang="fr-FR" dirty="0"/>
          </a:p>
          <a:p>
            <a:pPr lvl="1">
              <a:lnSpc>
                <a:spcPct val="107000"/>
              </a:lnSpc>
              <a:spcAft>
                <a:spcPts val="800"/>
              </a:spcAft>
              <a:buSzPts val="1000"/>
              <a:tabLst>
                <a:tab pos="914400" algn="l"/>
              </a:tabLs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à coins arrondis 4"/>
          <p:cNvSpPr/>
          <p:nvPr/>
        </p:nvSpPr>
        <p:spPr>
          <a:xfrm>
            <a:off x="642051" y="1580630"/>
            <a:ext cx="8260736" cy="11371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i="1" dirty="0"/>
              <a:t>Tanganyika Law Society v. Tanzania</a:t>
            </a:r>
            <a:r>
              <a:rPr lang="en-GB" b="1" dirty="0"/>
              <a:t> (2013):</a:t>
            </a:r>
            <a:r>
              <a:rPr lang="en-GB" dirty="0"/>
              <a:t> The Court held that blanket domestic bans on independent political candidacy violated fundamental rights to political participation and equality before the law</a:t>
            </a:r>
            <a:endParaRPr lang="fr-FR" dirty="0"/>
          </a:p>
        </p:txBody>
      </p:sp>
      <p:sp>
        <p:nvSpPr>
          <p:cNvPr id="12" name="Rectangle à coins arrondis 11"/>
          <p:cNvSpPr/>
          <p:nvPr/>
        </p:nvSpPr>
        <p:spPr>
          <a:xfrm>
            <a:off x="642051" y="4638865"/>
            <a:ext cx="8260736" cy="16872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i="1" dirty="0"/>
              <a:t>African Commission v. Kenya</a:t>
            </a:r>
            <a:r>
              <a:rPr lang="en-GB" b="1" dirty="0"/>
              <a:t> (The </a:t>
            </a:r>
            <a:r>
              <a:rPr lang="en-GB" b="1" dirty="0" err="1"/>
              <a:t>Ogiek</a:t>
            </a:r>
            <a:r>
              <a:rPr lang="en-GB" b="1" dirty="0"/>
              <a:t> Case) (2017 Merits, 2022 Reparations):</a:t>
            </a:r>
            <a:r>
              <a:rPr lang="en-GB" dirty="0"/>
              <a:t> A historic ruling in which the Court recognized the ancestral land rights, cultural identity, religious practices, and natural resource rights of the indigenous </a:t>
            </a:r>
            <a:r>
              <a:rPr lang="en-GB" dirty="0" err="1"/>
              <a:t>Ogiek</a:t>
            </a:r>
            <a:r>
              <a:rPr lang="en-GB" dirty="0"/>
              <a:t> people in Kenya's Mau Forest, setting a continental precedent for rights-based environmental conservation</a:t>
            </a:r>
            <a:endParaRPr lang="fr-FR" dirty="0"/>
          </a:p>
        </p:txBody>
      </p:sp>
      <p:sp>
        <p:nvSpPr>
          <p:cNvPr id="3" name="Rectangle 2"/>
          <p:cNvSpPr/>
          <p:nvPr/>
        </p:nvSpPr>
        <p:spPr>
          <a:xfrm>
            <a:off x="1253613" y="925931"/>
            <a:ext cx="5786284" cy="421654"/>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3. Landmark Jurisprudence of the African Court</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à coins arrondis 12"/>
          <p:cNvSpPr/>
          <p:nvPr/>
        </p:nvSpPr>
        <p:spPr>
          <a:xfrm>
            <a:off x="642051" y="2871785"/>
            <a:ext cx="8260736" cy="1521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i="1" dirty="0" err="1" smtClean="0"/>
              <a:t>Konaté</a:t>
            </a:r>
            <a:r>
              <a:rPr lang="en-GB" b="1" i="1" dirty="0" smtClean="0"/>
              <a:t> </a:t>
            </a:r>
            <a:r>
              <a:rPr lang="en-GB" b="1" i="1" dirty="0"/>
              <a:t>v. Burkina Faso</a:t>
            </a:r>
            <a:r>
              <a:rPr lang="en-GB" b="1" dirty="0"/>
              <a:t> (2014):</a:t>
            </a:r>
            <a:r>
              <a:rPr lang="en-GB" dirty="0"/>
              <a:t> A foundational freedom of expression ruling where the Court determined that custodial sentences (imprisonment) for criminal defamation violated Article 9 of the African Charter and failed the international law principle of proportionality</a:t>
            </a:r>
            <a:r>
              <a:rPr lang="en-GB" dirty="0" smtClean="0"/>
              <a:t>.</a:t>
            </a:r>
            <a:endParaRPr lang="fr-FR" dirty="0"/>
          </a:p>
        </p:txBody>
      </p:sp>
    </p:spTree>
    <p:extLst>
      <p:ext uri="{BB962C8B-B14F-4D97-AF65-F5344CB8AC3E}">
        <p14:creationId xmlns:p14="http://schemas.microsoft.com/office/powerpoint/2010/main" val="42430642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8" y="0"/>
            <a:ext cx="6068291" cy="856349"/>
          </a:xfrm>
          <a:prstGeom prst="rect">
            <a:avLst/>
          </a:prstGeom>
        </p:spPr>
      </p:pic>
      <p:sp>
        <p:nvSpPr>
          <p:cNvPr id="6" name="Rectangle 5">
            <a:extLst>
              <a:ext uri="{FF2B5EF4-FFF2-40B4-BE49-F238E27FC236}">
                <a16:creationId xmlns:a16="http://schemas.microsoft.com/office/drawing/2014/main" xmlns="" id="{05375DD1-86F1-D07E-4F5B-0A760BCB72FF}"/>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8FAB5065-5279-941F-3D8C-A81AD219152E}"/>
              </a:ext>
            </a:extLst>
          </p:cNvPr>
          <p:cNvSpPr txBox="1"/>
          <p:nvPr/>
        </p:nvSpPr>
        <p:spPr>
          <a:xfrm>
            <a:off x="2662965" y="165094"/>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0" y="1074258"/>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412743" y="657664"/>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aphicFrame>
        <p:nvGraphicFramePr>
          <p:cNvPr id="10" name="Diagramme 9"/>
          <p:cNvGraphicFramePr/>
          <p:nvPr>
            <p:extLst>
              <p:ext uri="{D42A27DB-BD31-4B8C-83A1-F6EECF244321}">
                <p14:modId xmlns:p14="http://schemas.microsoft.com/office/powerpoint/2010/main" val="1688051277"/>
              </p:ext>
            </p:extLst>
          </p:nvPr>
        </p:nvGraphicFramePr>
        <p:xfrm>
          <a:off x="380626" y="2759463"/>
          <a:ext cx="8704107" cy="35744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1281901" y="1102780"/>
            <a:ext cx="5325376" cy="487506"/>
          </a:xfrm>
          <a:prstGeom prst="rect">
            <a:avLst/>
          </a:prstGeom>
        </p:spPr>
        <p:txBody>
          <a:bodyPr wrap="squar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IV. ACHIEVEMENTS OF THE SYSTEM</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820720" y="1657058"/>
            <a:ext cx="8264013" cy="981423"/>
          </a:xfrm>
          <a:prstGeom prst="rect">
            <a:avLst/>
          </a:prstGeom>
        </p:spPr>
        <p:txBody>
          <a:bodyPr wrap="squar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The structural evolution of the African Human Rights Protection System (AHRPS) reflects a growing normative consensus that peace, sustainable development, constitutional democracy, and human rights are inherently interconnected.</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273800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8" y="22468"/>
            <a:ext cx="6068291" cy="856349"/>
          </a:xfrm>
          <a:prstGeom prst="rect">
            <a:avLst/>
          </a:prstGeom>
        </p:spPr>
      </p:pic>
      <p:sp>
        <p:nvSpPr>
          <p:cNvPr id="6" name="Rectangle 5">
            <a:extLst>
              <a:ext uri="{FF2B5EF4-FFF2-40B4-BE49-F238E27FC236}">
                <a16:creationId xmlns:a16="http://schemas.microsoft.com/office/drawing/2014/main" xmlns="" id="{05375DD1-86F1-D07E-4F5B-0A760BCB72FF}"/>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8FAB5065-5279-941F-3D8C-A81AD219152E}"/>
              </a:ext>
            </a:extLst>
          </p:cNvPr>
          <p:cNvSpPr txBox="1"/>
          <p:nvPr/>
        </p:nvSpPr>
        <p:spPr>
          <a:xfrm>
            <a:off x="2682629" y="188870"/>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0" y="1120132"/>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424626" y="686787"/>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Rectangle 2"/>
          <p:cNvSpPr/>
          <p:nvPr/>
        </p:nvSpPr>
        <p:spPr>
          <a:xfrm>
            <a:off x="1291734" y="1216790"/>
            <a:ext cx="4469969" cy="388696"/>
          </a:xfrm>
          <a:prstGeom prst="rect">
            <a:avLst/>
          </a:prstGeom>
        </p:spPr>
        <p:txBody>
          <a:bodyPr wrap="square">
            <a:spAutoFit/>
          </a:bodyPr>
          <a:lstStyle/>
          <a:p>
            <a:pPr>
              <a:lnSpc>
                <a:spcPct val="107000"/>
              </a:lnSpc>
              <a:spcAft>
                <a:spcPts val="80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Rectangle 1"/>
          <p:cNvSpPr/>
          <p:nvPr/>
        </p:nvSpPr>
        <p:spPr>
          <a:xfrm>
            <a:off x="1291734" y="1094444"/>
            <a:ext cx="6071086"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V. SIGNIFICANT CHALLENGES FOR THE SYSTEM</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596217" y="1650891"/>
            <a:ext cx="7951566" cy="685059"/>
          </a:xfrm>
          <a:prstGeom prst="rect">
            <a:avLst/>
          </a:prstGeom>
        </p:spPr>
        <p:txBody>
          <a:bodyPr wrap="squar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Despite notable normative progress, the system encounters persistent operational and political constraints:</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à coins arrondis 7"/>
          <p:cNvSpPr/>
          <p:nvPr/>
        </p:nvSpPr>
        <p:spPr>
          <a:xfrm>
            <a:off x="868790" y="2527485"/>
            <a:ext cx="7678993" cy="173047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a:t>The Implementation Deficit:</a:t>
            </a:r>
            <a:r>
              <a:rPr lang="en-GB"/>
              <a:t> Compliance with regional rulings rests entirely on the political will of individual states. The African Commission's findings remain legally non-binding recommendations, and the African Court possesses no independent enforcement mechanism or police force to compel state execution of its judgments.</a:t>
            </a:r>
            <a:endParaRPr lang="fr-FR"/>
          </a:p>
        </p:txBody>
      </p:sp>
      <p:sp>
        <p:nvSpPr>
          <p:cNvPr id="11" name="Rectangle à coins arrondis 10"/>
          <p:cNvSpPr/>
          <p:nvPr/>
        </p:nvSpPr>
        <p:spPr>
          <a:xfrm>
            <a:off x="868790" y="4449499"/>
            <a:ext cx="7653048" cy="176301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dirty="0"/>
              <a:t>Sovereign Backlash and Judicial Retreat:</a:t>
            </a:r>
            <a:r>
              <a:rPr lang="en-GB" dirty="0"/>
              <a:t> Several states have actively resisted regional accountability. Notably, countries including Rwanda, Tanzania, Benin, and Côte d'Ivoire withdrew their Article 34(6) declarations allowing direct individual access after the Court issued adverse rulings against them regarding sensitive domestic judicial or political matters. </a:t>
            </a:r>
            <a:endParaRPr lang="fr-FR" dirty="0"/>
          </a:p>
        </p:txBody>
      </p:sp>
    </p:spTree>
    <p:extLst>
      <p:ext uri="{BB962C8B-B14F-4D97-AF65-F5344CB8AC3E}">
        <p14:creationId xmlns:p14="http://schemas.microsoft.com/office/powerpoint/2010/main" val="33650511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205833"/>
            <a:ext cx="6068291" cy="856349"/>
          </a:xfrm>
          <a:prstGeom prst="rect">
            <a:avLst/>
          </a:prstGeom>
        </p:spPr>
      </p:pic>
      <p:sp>
        <p:nvSpPr>
          <p:cNvPr id="9" name="ZoneTexte 8">
            <a:extLst>
              <a:ext uri="{FF2B5EF4-FFF2-40B4-BE49-F238E27FC236}">
                <a16:creationId xmlns:a16="http://schemas.microsoft.com/office/drawing/2014/main" xmlns="" id="{8FAB5065-5279-941F-3D8C-A81AD219152E}"/>
              </a:ext>
            </a:extLst>
          </p:cNvPr>
          <p:cNvSpPr txBox="1"/>
          <p:nvPr/>
        </p:nvSpPr>
        <p:spPr>
          <a:xfrm>
            <a:off x="2761287" y="327617"/>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0" y="1413717"/>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549563" y="958934"/>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Rectangle 2"/>
          <p:cNvSpPr/>
          <p:nvPr/>
        </p:nvSpPr>
        <p:spPr>
          <a:xfrm>
            <a:off x="1793179" y="1547226"/>
            <a:ext cx="4469969" cy="388696"/>
          </a:xfrm>
          <a:prstGeom prst="rect">
            <a:avLst/>
          </a:prstGeom>
        </p:spPr>
        <p:txBody>
          <a:bodyPr wrap="square">
            <a:spAutoFit/>
          </a:bodyPr>
          <a:lstStyle/>
          <a:p>
            <a:pPr>
              <a:lnSpc>
                <a:spcPct val="107000"/>
              </a:lnSpc>
              <a:spcAft>
                <a:spcPts val="80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Rectangle 1"/>
          <p:cNvSpPr/>
          <p:nvPr/>
        </p:nvSpPr>
        <p:spPr>
          <a:xfrm>
            <a:off x="1312605" y="1420464"/>
            <a:ext cx="6071086" cy="470000"/>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V. SIGNIFICANT CHALLENGES FOR THE SYSTEM</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à coins arrondis 7"/>
          <p:cNvSpPr/>
          <p:nvPr/>
        </p:nvSpPr>
        <p:spPr>
          <a:xfrm>
            <a:off x="862510" y="2351994"/>
            <a:ext cx="7678993" cy="198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Severe Financial and Resource Underfunding:</a:t>
            </a:r>
            <a:r>
              <a:rPr lang="en-GB" sz="2000" dirty="0"/>
              <a:t> The Commission and the Court continuously operate under acute budget constraints, leaving them heavily reliant on international donor funding to execute core investigative, promotional, and field monitoring missions.</a:t>
            </a:r>
            <a:endParaRPr lang="fr-FR" sz="2000" dirty="0"/>
          </a:p>
        </p:txBody>
      </p:sp>
      <p:sp>
        <p:nvSpPr>
          <p:cNvPr id="11" name="Rectangle à coins arrondis 10"/>
          <p:cNvSpPr/>
          <p:nvPr/>
        </p:nvSpPr>
        <p:spPr>
          <a:xfrm>
            <a:off x="888455" y="4749533"/>
            <a:ext cx="7653048" cy="1307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000" b="1" dirty="0"/>
              <a:t>Systemic Intersecting Crises:</a:t>
            </a:r>
            <a:r>
              <a:rPr lang="en-GB" sz="2000" dirty="0"/>
              <a:t> The protective capacity of the architecture is constantly strained by broader continental challenges</a:t>
            </a:r>
            <a:r>
              <a:rPr lang="en-GB" sz="2000" dirty="0" smtClean="0"/>
              <a:t>:</a:t>
            </a:r>
            <a:endParaRPr lang="fr-FR" sz="2000" dirty="0"/>
          </a:p>
        </p:txBody>
      </p:sp>
    </p:spTree>
    <p:extLst>
      <p:ext uri="{BB962C8B-B14F-4D97-AF65-F5344CB8AC3E}">
        <p14:creationId xmlns:p14="http://schemas.microsoft.com/office/powerpoint/2010/main" val="36788320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8" y="0"/>
            <a:ext cx="6068291" cy="856349"/>
          </a:xfrm>
          <a:prstGeom prst="rect">
            <a:avLst/>
          </a:prstGeom>
        </p:spPr>
      </p:pic>
      <p:sp>
        <p:nvSpPr>
          <p:cNvPr id="9" name="ZoneTexte 8">
            <a:extLst>
              <a:ext uri="{FF2B5EF4-FFF2-40B4-BE49-F238E27FC236}">
                <a16:creationId xmlns:a16="http://schemas.microsoft.com/office/drawing/2014/main" xmlns="" id="{8FAB5065-5279-941F-3D8C-A81AD219152E}"/>
              </a:ext>
            </a:extLst>
          </p:cNvPr>
          <p:cNvSpPr txBox="1"/>
          <p:nvPr/>
        </p:nvSpPr>
        <p:spPr>
          <a:xfrm>
            <a:off x="2633467" y="83799"/>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0" y="1074258"/>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442241" y="612440"/>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Rectangle 2"/>
          <p:cNvSpPr/>
          <p:nvPr/>
        </p:nvSpPr>
        <p:spPr>
          <a:xfrm>
            <a:off x="1291734" y="1216790"/>
            <a:ext cx="4469969" cy="388696"/>
          </a:xfrm>
          <a:prstGeom prst="rect">
            <a:avLst/>
          </a:prstGeom>
        </p:spPr>
        <p:txBody>
          <a:bodyPr wrap="square">
            <a:spAutoFit/>
          </a:bodyPr>
          <a:lstStyle/>
          <a:p>
            <a:pPr>
              <a:lnSpc>
                <a:spcPct val="107000"/>
              </a:lnSpc>
              <a:spcAft>
                <a:spcPts val="80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Rectangle 1"/>
          <p:cNvSpPr/>
          <p:nvPr/>
        </p:nvSpPr>
        <p:spPr>
          <a:xfrm>
            <a:off x="1291734" y="1044068"/>
            <a:ext cx="6071086"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V. SIGNIFICANT CHALLENGES FOR THE SYSTEM</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7" name="Diagramme 16"/>
          <p:cNvGraphicFramePr/>
          <p:nvPr>
            <p:extLst>
              <p:ext uri="{D42A27DB-BD31-4B8C-83A1-F6EECF244321}">
                <p14:modId xmlns:p14="http://schemas.microsoft.com/office/powerpoint/2010/main" val="2996091468"/>
              </p:ext>
            </p:extLst>
          </p:nvPr>
        </p:nvGraphicFramePr>
        <p:xfrm>
          <a:off x="-255639" y="1886758"/>
          <a:ext cx="8976852" cy="4729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82265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144534" y="-22208"/>
            <a:ext cx="6068291" cy="856349"/>
          </a:xfrm>
          <a:prstGeom prst="rect">
            <a:avLst/>
          </a:prstGeom>
        </p:spPr>
      </p:pic>
      <p:sp>
        <p:nvSpPr>
          <p:cNvPr id="9" name="ZoneTexte 8">
            <a:extLst>
              <a:ext uri="{FF2B5EF4-FFF2-40B4-BE49-F238E27FC236}">
                <a16:creationId xmlns:a16="http://schemas.microsoft.com/office/drawing/2014/main" xmlns="" id="{8FAB5065-5279-941F-3D8C-A81AD219152E}"/>
              </a:ext>
            </a:extLst>
          </p:cNvPr>
          <p:cNvSpPr txBox="1"/>
          <p:nvPr/>
        </p:nvSpPr>
        <p:spPr>
          <a:xfrm>
            <a:off x="2731790" y="99554"/>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5299" y="775848"/>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607310" y="355593"/>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Rectangle 2"/>
          <p:cNvSpPr/>
          <p:nvPr/>
        </p:nvSpPr>
        <p:spPr>
          <a:xfrm>
            <a:off x="1793179" y="1547226"/>
            <a:ext cx="4469969" cy="388696"/>
          </a:xfrm>
          <a:prstGeom prst="rect">
            <a:avLst/>
          </a:prstGeom>
        </p:spPr>
        <p:txBody>
          <a:bodyPr wrap="square">
            <a:spAutoFit/>
          </a:bodyPr>
          <a:lstStyle/>
          <a:p>
            <a:pPr>
              <a:lnSpc>
                <a:spcPct val="107000"/>
              </a:lnSpc>
              <a:spcAft>
                <a:spcPts val="80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à coins arrondis 7"/>
          <p:cNvSpPr/>
          <p:nvPr/>
        </p:nvSpPr>
        <p:spPr>
          <a:xfrm>
            <a:off x="482193" y="2098510"/>
            <a:ext cx="8412450" cy="80339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r>
              <a:rPr lang="en-GB" dirty="0"/>
              <a:t>Designing stronger, centralized compliance monitoring mechanisms within the AU political organs.</a:t>
            </a:r>
            <a:endParaRPr lang="fr-FR" dirty="0"/>
          </a:p>
        </p:txBody>
      </p:sp>
      <p:sp>
        <p:nvSpPr>
          <p:cNvPr id="11" name="Rectangle à coins arrondis 10"/>
          <p:cNvSpPr/>
          <p:nvPr/>
        </p:nvSpPr>
        <p:spPr>
          <a:xfrm>
            <a:off x="482193" y="3063128"/>
            <a:ext cx="8373532" cy="81803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GB" dirty="0"/>
              <a:t>Standardizing enforcement rules to ensure states respect regional judicial orders.</a:t>
            </a:r>
            <a:endParaRPr lang="fr-FR" dirty="0"/>
          </a:p>
        </p:txBody>
      </p:sp>
      <p:sp>
        <p:nvSpPr>
          <p:cNvPr id="5" name="Rectangle 4"/>
          <p:cNvSpPr/>
          <p:nvPr/>
        </p:nvSpPr>
        <p:spPr>
          <a:xfrm>
            <a:off x="1156873" y="800516"/>
            <a:ext cx="7446353" cy="487506"/>
          </a:xfrm>
          <a:prstGeom prst="rect">
            <a:avLst/>
          </a:prstGeom>
        </p:spPr>
        <p:txBody>
          <a:bodyPr wrap="squar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VI. FUTURE OF THE SYSTEM AND REFORM PROSPECTS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257266" y="1316281"/>
            <a:ext cx="6585986" cy="685059"/>
          </a:xfrm>
          <a:prstGeom prst="rect">
            <a:avLst/>
          </a:prstGeom>
        </p:spPr>
        <p:txBody>
          <a:bodyPr wrap="squar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Contemporary institutional reforms and debates within the African Union focus on several key pillars:</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à coins arrondis 6"/>
          <p:cNvSpPr/>
          <p:nvPr/>
        </p:nvSpPr>
        <p:spPr>
          <a:xfrm>
            <a:off x="482193" y="4079095"/>
            <a:ext cx="8373532" cy="9242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r>
              <a:rPr lang="en-GB" dirty="0"/>
              <a:t>Expanding the material jurisdiction of regional judicial mechanisms (such as the proposed integration of an international criminal law section into an African Court of Justice and Human Rights).</a:t>
            </a:r>
            <a:endParaRPr lang="fr-FR" dirty="0"/>
          </a:p>
        </p:txBody>
      </p:sp>
      <p:sp>
        <p:nvSpPr>
          <p:cNvPr id="10" name="Rectangle à coins arrondis 9"/>
          <p:cNvSpPr/>
          <p:nvPr/>
        </p:nvSpPr>
        <p:spPr>
          <a:xfrm>
            <a:off x="521111" y="5201264"/>
            <a:ext cx="8339324" cy="73741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r>
              <a:rPr lang="en-GB" dirty="0"/>
              <a:t>Securing predictable, sustainable internal funding from AU member states to eliminate external donor dependency.</a:t>
            </a:r>
            <a:endParaRPr lang="fr-FR" dirty="0"/>
          </a:p>
        </p:txBody>
      </p:sp>
      <p:sp>
        <p:nvSpPr>
          <p:cNvPr id="12" name="Rectangle à coins arrondis 11"/>
          <p:cNvSpPr/>
          <p:nvPr/>
        </p:nvSpPr>
        <p:spPr>
          <a:xfrm>
            <a:off x="544265" y="6068101"/>
            <a:ext cx="8293016" cy="68334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dirty="0"/>
              <a:t>Broadening civil society participation pathways to bypass state-level restrictions. </a:t>
            </a:r>
            <a:endParaRPr lang="fr-FR" dirty="0"/>
          </a:p>
        </p:txBody>
      </p:sp>
    </p:spTree>
    <p:extLst>
      <p:ext uri="{BB962C8B-B14F-4D97-AF65-F5344CB8AC3E}">
        <p14:creationId xmlns:p14="http://schemas.microsoft.com/office/powerpoint/2010/main" val="11045299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8" y="9543"/>
            <a:ext cx="6068291" cy="856349"/>
          </a:xfrm>
          <a:prstGeom prst="rect">
            <a:avLst/>
          </a:prstGeom>
        </p:spPr>
      </p:pic>
      <p:sp>
        <p:nvSpPr>
          <p:cNvPr id="9" name="ZoneTexte 8">
            <a:extLst>
              <a:ext uri="{FF2B5EF4-FFF2-40B4-BE49-F238E27FC236}">
                <a16:creationId xmlns:a16="http://schemas.microsoft.com/office/drawing/2014/main" xmlns="" id="{8FAB5065-5279-941F-3D8C-A81AD219152E}"/>
              </a:ext>
            </a:extLst>
          </p:cNvPr>
          <p:cNvSpPr txBox="1"/>
          <p:nvPr/>
        </p:nvSpPr>
        <p:spPr>
          <a:xfrm>
            <a:off x="2671820" y="114155"/>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23577" y="913778"/>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536106" y="482924"/>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Rectangle 2"/>
          <p:cNvSpPr/>
          <p:nvPr/>
        </p:nvSpPr>
        <p:spPr>
          <a:xfrm>
            <a:off x="2199708" y="1385299"/>
            <a:ext cx="4469969" cy="388696"/>
          </a:xfrm>
          <a:prstGeom prst="rect">
            <a:avLst/>
          </a:prstGeom>
        </p:spPr>
        <p:txBody>
          <a:bodyPr wrap="square">
            <a:spAutoFit/>
          </a:bodyPr>
          <a:lstStyle/>
          <a:p>
            <a:pPr>
              <a:lnSpc>
                <a:spcPct val="107000"/>
              </a:lnSpc>
              <a:spcAft>
                <a:spcPts val="80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Rectangle 1"/>
          <p:cNvSpPr/>
          <p:nvPr/>
        </p:nvSpPr>
        <p:spPr>
          <a:xfrm>
            <a:off x="3288728" y="982874"/>
            <a:ext cx="1880515"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CONCLUSION</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à coins arrondis 7"/>
          <p:cNvSpPr/>
          <p:nvPr/>
        </p:nvSpPr>
        <p:spPr>
          <a:xfrm>
            <a:off x="265471" y="1522995"/>
            <a:ext cx="8721212" cy="12180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The African Human Rights Protection System represents one of the most innovative and conceptually advanced regional architectures in the world. Its distinctiveness lies in its ability to</a:t>
            </a:r>
            <a:r>
              <a:rPr lang="en-GB" dirty="0" smtClean="0"/>
              <a:t>:</a:t>
            </a:r>
            <a:endParaRPr lang="fr-FR" dirty="0"/>
          </a:p>
        </p:txBody>
      </p:sp>
      <p:graphicFrame>
        <p:nvGraphicFramePr>
          <p:cNvPr id="5" name="Diagramme 4"/>
          <p:cNvGraphicFramePr/>
          <p:nvPr>
            <p:extLst>
              <p:ext uri="{D42A27DB-BD31-4B8C-83A1-F6EECF244321}">
                <p14:modId xmlns:p14="http://schemas.microsoft.com/office/powerpoint/2010/main" val="1531572090"/>
              </p:ext>
            </p:extLst>
          </p:nvPr>
        </p:nvGraphicFramePr>
        <p:xfrm>
          <a:off x="265471" y="2755097"/>
          <a:ext cx="8721212" cy="4102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40476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49920" y="348282"/>
            <a:ext cx="6068291" cy="856349"/>
          </a:xfrm>
          <a:prstGeom prst="rect">
            <a:avLst/>
          </a:prstGeom>
        </p:spPr>
      </p:pic>
      <p:sp>
        <p:nvSpPr>
          <p:cNvPr id="9" name="ZoneTexte 8">
            <a:extLst>
              <a:ext uri="{FF2B5EF4-FFF2-40B4-BE49-F238E27FC236}">
                <a16:creationId xmlns:a16="http://schemas.microsoft.com/office/drawing/2014/main" xmlns="" id="{8FAB5065-5279-941F-3D8C-A81AD219152E}"/>
              </a:ext>
            </a:extLst>
          </p:cNvPr>
          <p:cNvSpPr txBox="1"/>
          <p:nvPr/>
        </p:nvSpPr>
        <p:spPr>
          <a:xfrm>
            <a:off x="2761287" y="576402"/>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1" y="1700740"/>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602944" y="1258346"/>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Rectangle 2"/>
          <p:cNvSpPr/>
          <p:nvPr/>
        </p:nvSpPr>
        <p:spPr>
          <a:xfrm>
            <a:off x="1793179" y="1547226"/>
            <a:ext cx="4469969" cy="388696"/>
          </a:xfrm>
          <a:prstGeom prst="rect">
            <a:avLst/>
          </a:prstGeom>
        </p:spPr>
        <p:txBody>
          <a:bodyPr wrap="square">
            <a:spAutoFit/>
          </a:bodyPr>
          <a:lstStyle/>
          <a:p>
            <a:pPr>
              <a:lnSpc>
                <a:spcPct val="107000"/>
              </a:lnSpc>
              <a:spcAft>
                <a:spcPts val="80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Rectangle 1"/>
          <p:cNvSpPr/>
          <p:nvPr/>
        </p:nvSpPr>
        <p:spPr>
          <a:xfrm>
            <a:off x="3357068" y="1615309"/>
            <a:ext cx="1880515" cy="487506"/>
          </a:xfrm>
          <a:prstGeom prst="rect">
            <a:avLst/>
          </a:prstGeom>
        </p:spPr>
        <p:txBody>
          <a:bodyPr wrap="none">
            <a:spAutoFit/>
          </a:bodyPr>
          <a:lstStyle/>
          <a:p>
            <a:pPr algn="ct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CONCLUSION</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à coins arrondis 7"/>
          <p:cNvSpPr/>
          <p:nvPr/>
        </p:nvSpPr>
        <p:spPr>
          <a:xfrm>
            <a:off x="582765" y="3147539"/>
            <a:ext cx="8217105" cy="211271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r>
              <a:rPr lang="en-GB" sz="2000" dirty="0"/>
              <a:t>While the system faces profound implementation hurdles and political resistance, its expanding body of jurisprudence and specialized instruments ensure that it remains a vital, central bulwark for the rule of law and human dignity across the continent.</a:t>
            </a:r>
            <a:endParaRPr lang="fr-FR" sz="2000" dirty="0"/>
          </a:p>
        </p:txBody>
      </p:sp>
    </p:spTree>
    <p:extLst>
      <p:ext uri="{BB962C8B-B14F-4D97-AF65-F5344CB8AC3E}">
        <p14:creationId xmlns:p14="http://schemas.microsoft.com/office/powerpoint/2010/main" val="4132283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88DB381-8DAE-25D5-E7FF-7E523A01A9D1}"/>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3975D75F-415A-6A4C-1C48-EA1E105C7A43}"/>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16652" y="-63860"/>
            <a:ext cx="6068291" cy="856349"/>
          </a:xfrm>
          <a:prstGeom prst="rect">
            <a:avLst/>
          </a:prstGeom>
        </p:spPr>
      </p:pic>
      <p:sp>
        <p:nvSpPr>
          <p:cNvPr id="6" name="Rectangle 5">
            <a:extLst>
              <a:ext uri="{FF2B5EF4-FFF2-40B4-BE49-F238E27FC236}">
                <a16:creationId xmlns:a16="http://schemas.microsoft.com/office/drawing/2014/main" xmlns="" id="{9B957E11-DEBC-418E-BF8B-8FA29DE2B1A7}"/>
              </a:ext>
            </a:extLst>
          </p:cNvPr>
          <p:cNvSpPr/>
          <p:nvPr/>
        </p:nvSpPr>
        <p:spPr>
          <a:xfrm>
            <a:off x="0" y="6621311"/>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CDFB44F5-B7E4-B0EC-CA2C-A30628F7AB82}"/>
              </a:ext>
            </a:extLst>
          </p:cNvPr>
          <p:cNvSpPr txBox="1"/>
          <p:nvPr/>
        </p:nvSpPr>
        <p:spPr>
          <a:xfrm>
            <a:off x="2584244" y="82243"/>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7168D301-CA3F-A773-7709-2F499A19C3C2}"/>
              </a:ext>
            </a:extLst>
          </p:cNvPr>
          <p:cNvSpPr/>
          <p:nvPr/>
        </p:nvSpPr>
        <p:spPr>
          <a:xfrm>
            <a:off x="0" y="961170"/>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A4F229C7-9694-75C6-08A6-2D905FC44A7D}"/>
              </a:ext>
            </a:extLst>
          </p:cNvPr>
          <p:cNvSpPr/>
          <p:nvPr/>
        </p:nvSpPr>
        <p:spPr>
          <a:xfrm>
            <a:off x="587231" y="511346"/>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Arrondir un rectangle avec un coin diagonal 2"/>
          <p:cNvSpPr/>
          <p:nvPr/>
        </p:nvSpPr>
        <p:spPr>
          <a:xfrm>
            <a:off x="192809" y="1636215"/>
            <a:ext cx="3849378" cy="4882961"/>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t>3. Complementarity: The Need for Regional Systems</a:t>
            </a:r>
            <a:endParaRPr lang="fr-FR" dirty="0"/>
          </a:p>
          <a:p>
            <a:pPr lvl="0"/>
            <a:r>
              <a:rPr lang="en-GB" b="1" dirty="0"/>
              <a:t>Global Alignment</a:t>
            </a:r>
            <a:r>
              <a:rPr lang="en-GB" dirty="0"/>
              <a:t>: Complementing the United Nations' global human rights efforts:</a:t>
            </a:r>
            <a:endParaRPr lang="fr-FR" dirty="0"/>
          </a:p>
          <a:p>
            <a:r>
              <a:rPr lang="en-GB" dirty="0"/>
              <a:t> </a:t>
            </a:r>
            <a:r>
              <a:rPr lang="en-GB" b="1" dirty="0"/>
              <a:t>U= </a:t>
            </a:r>
            <a:r>
              <a:rPr lang="en-GB" b="1" dirty="0" smtClean="0"/>
              <a:t>s1 + s2 + s3</a:t>
            </a:r>
            <a:r>
              <a:rPr lang="en-GB" dirty="0"/>
              <a:t>…..</a:t>
            </a:r>
            <a:endParaRPr lang="fr-FR" dirty="0"/>
          </a:p>
          <a:p>
            <a:pPr lvl="0"/>
            <a:r>
              <a:rPr lang="en-GB" b="1" dirty="0"/>
              <a:t>Contextual Enforcement</a:t>
            </a:r>
            <a:r>
              <a:rPr lang="en-GB" dirty="0"/>
              <a:t>: Enforcing region-specific treaties tailored to localized geopolitical challenges.</a:t>
            </a:r>
            <a:endParaRPr lang="fr-FR" dirty="0"/>
          </a:p>
          <a:p>
            <a:pPr lvl="0"/>
            <a:r>
              <a:rPr lang="en-GB" b="1" dirty="0"/>
              <a:t>Access to Justice</a:t>
            </a:r>
            <a:r>
              <a:rPr lang="en-GB" dirty="0"/>
              <a:t>: Providing judicial or quasi-judicial avenues for redress when domestic courts fail.</a:t>
            </a:r>
            <a:endParaRPr lang="fr-FR" dirty="0"/>
          </a:p>
          <a:p>
            <a:pPr lvl="0"/>
            <a:r>
              <a:rPr lang="en-GB" b="1" dirty="0"/>
              <a:t>Global Impact</a:t>
            </a:r>
            <a:r>
              <a:rPr lang="en-GB" dirty="0"/>
              <a:t>: Serving as vital pillars for upholding and enforcing human rights worldwide.</a:t>
            </a:r>
            <a:endParaRPr lang="fr-FR" dirty="0"/>
          </a:p>
        </p:txBody>
      </p:sp>
      <p:sp>
        <p:nvSpPr>
          <p:cNvPr id="5" name="Arrondir un rectangle avec un coin diagonal 4"/>
          <p:cNvSpPr/>
          <p:nvPr/>
        </p:nvSpPr>
        <p:spPr>
          <a:xfrm>
            <a:off x="4392611" y="1598395"/>
            <a:ext cx="4582887" cy="2358957"/>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t>4. Uniqueness of the African Human Rights System</a:t>
            </a:r>
            <a:endParaRPr lang="fr-FR" dirty="0"/>
          </a:p>
          <a:p>
            <a:pPr lvl="0"/>
            <a:r>
              <a:rPr lang="en-GB" b="1" dirty="0"/>
              <a:t>Historical Evolution</a:t>
            </a:r>
            <a:r>
              <a:rPr lang="en-GB" dirty="0"/>
              <a:t>: Distinct trajectory shaped by anti-colonialism and regional state-building.</a:t>
            </a:r>
            <a:endParaRPr lang="fr-FR" dirty="0"/>
          </a:p>
          <a:p>
            <a:r>
              <a:rPr lang="en-GB" b="1" dirty="0"/>
              <a:t>Normative Specificity</a:t>
            </a:r>
            <a:r>
              <a:rPr lang="en-GB" dirty="0"/>
              <a:t>: Balancing individual civil liberties with collective rights and duties</a:t>
            </a:r>
            <a:endParaRPr lang="fr-FR" dirty="0"/>
          </a:p>
        </p:txBody>
      </p:sp>
      <p:sp>
        <p:nvSpPr>
          <p:cNvPr id="2" name="Arrondir un rectangle avec un coin diagonal 1"/>
          <p:cNvSpPr/>
          <p:nvPr/>
        </p:nvSpPr>
        <p:spPr>
          <a:xfrm>
            <a:off x="4357831" y="4116775"/>
            <a:ext cx="4620581" cy="234511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a:t>5. </a:t>
            </a:r>
            <a:r>
              <a:rPr lang="en-GB" b="1" dirty="0" smtClean="0"/>
              <a:t>Synergy with the Training Theme</a:t>
            </a:r>
            <a:endParaRPr lang="en-GB" dirty="0" smtClean="0"/>
          </a:p>
          <a:p>
            <a:pPr lvl="0"/>
            <a:r>
              <a:rPr lang="en-GB" b="1" dirty="0" smtClean="0"/>
              <a:t>Application</a:t>
            </a:r>
            <a:r>
              <a:rPr lang="en-GB" dirty="0"/>
              <a:t>: Using African regional instruments to govern </a:t>
            </a:r>
            <a:r>
              <a:rPr lang="en-GB" dirty="0" smtClean="0"/>
              <a:t>and promote elections </a:t>
            </a:r>
            <a:r>
              <a:rPr lang="en-GB" dirty="0"/>
              <a:t>and political participation.</a:t>
            </a:r>
            <a:endParaRPr lang="fr-FR" dirty="0"/>
          </a:p>
          <a:p>
            <a:pPr lvl="0"/>
            <a:r>
              <a:rPr lang="en-GB" b="1" dirty="0"/>
              <a:t>Core Focus</a:t>
            </a:r>
            <a:r>
              <a:rPr lang="en-GB" dirty="0"/>
              <a:t>: Direct alignment with the theme: </a:t>
            </a:r>
            <a:r>
              <a:rPr lang="en-GB" i="1" dirty="0"/>
              <a:t>“Electoral Processes and International Human Rights Law.”</a:t>
            </a:r>
            <a:endParaRPr lang="fr-FR" dirty="0"/>
          </a:p>
        </p:txBody>
      </p:sp>
      <p:sp>
        <p:nvSpPr>
          <p:cNvPr id="7" name="Rectangle 6"/>
          <p:cNvSpPr/>
          <p:nvPr/>
        </p:nvSpPr>
        <p:spPr>
          <a:xfrm>
            <a:off x="587231" y="970947"/>
            <a:ext cx="8763708" cy="430887"/>
          </a:xfrm>
          <a:prstGeom prst="rect">
            <a:avLst/>
          </a:prstGeom>
        </p:spPr>
        <p:txBody>
          <a:bodyPr wrap="square">
            <a:spAutoFit/>
          </a:bodyPr>
          <a:lstStyle/>
          <a:p>
            <a:pPr algn="ctr"/>
            <a:r>
              <a:rPr lang="fr-FR" sz="2200" b="1" dirty="0">
                <a:solidFill>
                  <a:srgbClr val="00B050"/>
                </a:solidFill>
              </a:rPr>
              <a:t>INTRODUCTION: CONCEPTUAL FRAMEWORKS &amp; TERMINOLOGY</a:t>
            </a:r>
          </a:p>
        </p:txBody>
      </p:sp>
    </p:spTree>
    <p:extLst>
      <p:ext uri="{BB962C8B-B14F-4D97-AF65-F5344CB8AC3E}">
        <p14:creationId xmlns:p14="http://schemas.microsoft.com/office/powerpoint/2010/main" val="16816068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43645"/>
            <a:ext cx="6068291" cy="856349"/>
          </a:xfrm>
          <a:prstGeom prst="rect">
            <a:avLst/>
          </a:prstGeom>
        </p:spPr>
      </p:pic>
      <p:sp>
        <p:nvSpPr>
          <p:cNvPr id="9" name="ZoneTexte 8">
            <a:extLst>
              <a:ext uri="{FF2B5EF4-FFF2-40B4-BE49-F238E27FC236}">
                <a16:creationId xmlns:a16="http://schemas.microsoft.com/office/drawing/2014/main" xmlns="" id="{8FAB5065-5279-941F-3D8C-A81AD219152E}"/>
              </a:ext>
            </a:extLst>
          </p:cNvPr>
          <p:cNvSpPr txBox="1"/>
          <p:nvPr/>
        </p:nvSpPr>
        <p:spPr>
          <a:xfrm>
            <a:off x="2662964" y="153615"/>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0" y="1011392"/>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664603" y="581795"/>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Rectangle 2"/>
          <p:cNvSpPr/>
          <p:nvPr/>
        </p:nvSpPr>
        <p:spPr>
          <a:xfrm>
            <a:off x="1793179" y="1356876"/>
            <a:ext cx="4469969" cy="388696"/>
          </a:xfrm>
          <a:prstGeom prst="rect">
            <a:avLst/>
          </a:prstGeom>
        </p:spPr>
        <p:txBody>
          <a:bodyPr wrap="square">
            <a:spAutoFit/>
          </a:bodyPr>
          <a:lstStyle/>
          <a:p>
            <a:pPr>
              <a:lnSpc>
                <a:spcPct val="107000"/>
              </a:lnSpc>
              <a:spcAft>
                <a:spcPts val="80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Rectangle 1"/>
          <p:cNvSpPr/>
          <p:nvPr/>
        </p:nvSpPr>
        <p:spPr>
          <a:xfrm>
            <a:off x="3409993" y="988236"/>
            <a:ext cx="2105063" cy="487506"/>
          </a:xfrm>
          <a:prstGeom prst="rect">
            <a:avLst/>
          </a:prstGeom>
        </p:spPr>
        <p:txBody>
          <a:bodyPr wrap="none">
            <a:spAutoFit/>
          </a:bodyPr>
          <a:lstStyle/>
          <a:p>
            <a:pPr>
              <a:lnSpc>
                <a:spcPct val="107000"/>
              </a:lnSpc>
              <a:spcAft>
                <a:spcPts val="800"/>
              </a:spcAft>
            </a:pPr>
            <a:r>
              <a:rPr lang="fr-FR" sz="2400" b="1" dirty="0">
                <a:solidFill>
                  <a:srgbClr val="00B050"/>
                </a:solidFill>
                <a:latin typeface="Calibri" panose="020F0502020204030204" pitchFamily="34" charset="0"/>
                <a:ea typeface="Calibri" panose="020F0502020204030204" pitchFamily="34" charset="0"/>
                <a:cs typeface="Calibri" panose="020F0502020204030204" pitchFamily="34" charset="0"/>
              </a:rPr>
              <a:t>BIBLIOGRAPHY</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9"/>
          <p:cNvSpPr/>
          <p:nvPr/>
        </p:nvSpPr>
        <p:spPr>
          <a:xfrm>
            <a:off x="451239" y="1551224"/>
            <a:ext cx="8022570" cy="5996193"/>
          </a:xfrm>
          <a:prstGeom prst="rect">
            <a:avLst/>
          </a:prstGeom>
        </p:spPr>
        <p:txBody>
          <a:bodyPr wrap="square">
            <a:spAutoFit/>
          </a:bodyPr>
          <a:lstStyle/>
          <a:p>
            <a:pPr>
              <a:lnSpc>
                <a:spcPct val="107000"/>
              </a:lnSpc>
              <a:spcAft>
                <a:spcPts val="800"/>
              </a:spcAft>
            </a:pPr>
            <a:r>
              <a:rPr lang="fr-FR" b="1" dirty="0" err="1">
                <a:solidFill>
                  <a:srgbClr val="0070C0"/>
                </a:solidFill>
                <a:latin typeface="Calibri" panose="020F0502020204030204" pitchFamily="34" charset="0"/>
                <a:ea typeface="Calibri" panose="020F0502020204030204" pitchFamily="34" charset="0"/>
                <a:cs typeface="Calibri" panose="020F0502020204030204" pitchFamily="34" charset="0"/>
              </a:rPr>
              <a:t>Primary</a:t>
            </a:r>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fr-FR" b="1" dirty="0" err="1">
                <a:solidFill>
                  <a:srgbClr val="0070C0"/>
                </a:solidFill>
                <a:latin typeface="Calibri" panose="020F0502020204030204" pitchFamily="34" charset="0"/>
                <a:ea typeface="Calibri" panose="020F0502020204030204" pitchFamily="34" charset="0"/>
                <a:cs typeface="Calibri" panose="020F0502020204030204" pitchFamily="34" charset="0"/>
              </a:rPr>
              <a:t>Legal</a:t>
            </a:r>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 Instruments</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sz="1600" dirty="0">
                <a:latin typeface="Calibri" panose="020F0502020204030204" pitchFamily="34" charset="0"/>
                <a:ea typeface="Calibri" panose="020F0502020204030204" pitchFamily="34" charset="0"/>
                <a:cs typeface="Calibri" panose="020F0502020204030204" pitchFamily="34" charset="0"/>
              </a:rPr>
              <a:t>Organization of African Unity (OAU), </a:t>
            </a:r>
            <a:r>
              <a:rPr lang="en-GB" sz="1600" i="1" dirty="0">
                <a:latin typeface="Calibri" panose="020F0502020204030204" pitchFamily="34" charset="0"/>
                <a:ea typeface="Calibri" panose="020F0502020204030204" pitchFamily="34" charset="0"/>
                <a:cs typeface="Calibri" panose="020F0502020204030204" pitchFamily="34" charset="0"/>
              </a:rPr>
              <a:t>African Charter on Human and Peoples’ Rights</a:t>
            </a:r>
            <a:r>
              <a:rPr lang="en-GB" sz="1600" dirty="0">
                <a:latin typeface="Calibri" panose="020F0502020204030204" pitchFamily="34" charset="0"/>
                <a:ea typeface="Calibri" panose="020F0502020204030204" pitchFamily="34" charset="0"/>
                <a:cs typeface="Calibri" panose="020F0502020204030204" pitchFamily="34" charset="0"/>
              </a:rPr>
              <a:t> ("Banjul Charter"), 1981.</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sz="1600" dirty="0">
                <a:latin typeface="Calibri" panose="020F0502020204030204" pitchFamily="34" charset="0"/>
                <a:ea typeface="Calibri" panose="020F0502020204030204" pitchFamily="34" charset="0"/>
                <a:cs typeface="Calibri" panose="020F0502020204030204" pitchFamily="34" charset="0"/>
              </a:rPr>
              <a:t>OAU, </a:t>
            </a:r>
            <a:r>
              <a:rPr lang="en-GB" sz="1600" i="1" dirty="0">
                <a:latin typeface="Calibri" panose="020F0502020204030204" pitchFamily="34" charset="0"/>
                <a:ea typeface="Calibri" panose="020F0502020204030204" pitchFamily="34" charset="0"/>
                <a:cs typeface="Calibri" panose="020F0502020204030204" pitchFamily="34" charset="0"/>
              </a:rPr>
              <a:t>Protocol to the African Charter on Human and Peoples’ Rights on the Establishment of an African Court on Human and Peoples’ Rights</a:t>
            </a:r>
            <a:r>
              <a:rPr lang="en-GB" sz="1600" dirty="0">
                <a:latin typeface="Calibri" panose="020F0502020204030204" pitchFamily="34" charset="0"/>
                <a:ea typeface="Calibri" panose="020F0502020204030204" pitchFamily="34" charset="0"/>
                <a:cs typeface="Calibri" panose="020F0502020204030204" pitchFamily="34" charset="0"/>
              </a:rPr>
              <a:t>, 1998.</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sz="1600" dirty="0">
                <a:latin typeface="Calibri" panose="020F0502020204030204" pitchFamily="34" charset="0"/>
                <a:ea typeface="Calibri" panose="020F0502020204030204" pitchFamily="34" charset="0"/>
                <a:cs typeface="Calibri" panose="020F0502020204030204" pitchFamily="34" charset="0"/>
              </a:rPr>
              <a:t>African Union (AU), </a:t>
            </a:r>
            <a:r>
              <a:rPr lang="en-GB" sz="1600" i="1" dirty="0">
                <a:latin typeface="Calibri" panose="020F0502020204030204" pitchFamily="34" charset="0"/>
                <a:ea typeface="Calibri" panose="020F0502020204030204" pitchFamily="34" charset="0"/>
                <a:cs typeface="Calibri" panose="020F0502020204030204" pitchFamily="34" charset="0"/>
              </a:rPr>
              <a:t>Protocol to the African Charter on Human and Peoples’ Rights on the Rights of Women in Africa</a:t>
            </a:r>
            <a:r>
              <a:rPr lang="en-GB" sz="1600" dirty="0">
                <a:latin typeface="Calibri" panose="020F0502020204030204" pitchFamily="34" charset="0"/>
                <a:ea typeface="Calibri" panose="020F0502020204030204" pitchFamily="34" charset="0"/>
                <a:cs typeface="Calibri" panose="020F0502020204030204" pitchFamily="34" charset="0"/>
              </a:rPr>
              <a:t> ("Maputo Protocol"), 2003.</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sz="1600" dirty="0">
                <a:latin typeface="Calibri" panose="020F0502020204030204" pitchFamily="34" charset="0"/>
                <a:ea typeface="Calibri" panose="020F0502020204030204" pitchFamily="34" charset="0"/>
                <a:cs typeface="Calibri" panose="020F0502020204030204" pitchFamily="34" charset="0"/>
              </a:rPr>
              <a:t>AU, </a:t>
            </a:r>
            <a:r>
              <a:rPr lang="en-GB" sz="1600" i="1" dirty="0">
                <a:latin typeface="Calibri" panose="020F0502020204030204" pitchFamily="34" charset="0"/>
                <a:ea typeface="Calibri" panose="020F0502020204030204" pitchFamily="34" charset="0"/>
                <a:cs typeface="Calibri" panose="020F0502020204030204" pitchFamily="34" charset="0"/>
              </a:rPr>
              <a:t>African Charter on the Rights and Welfare of the Child</a:t>
            </a:r>
            <a:r>
              <a:rPr lang="en-GB" sz="1600" dirty="0">
                <a:latin typeface="Calibri" panose="020F0502020204030204" pitchFamily="34" charset="0"/>
                <a:ea typeface="Calibri" panose="020F0502020204030204" pitchFamily="34" charset="0"/>
                <a:cs typeface="Calibri" panose="020F0502020204030204" pitchFamily="34" charset="0"/>
              </a:rPr>
              <a:t>, 1990.</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sz="1600" dirty="0">
                <a:latin typeface="Calibri" panose="020F0502020204030204" pitchFamily="34" charset="0"/>
                <a:ea typeface="Calibri" panose="020F0502020204030204" pitchFamily="34" charset="0"/>
                <a:cs typeface="Calibri" panose="020F0502020204030204" pitchFamily="34" charset="0"/>
              </a:rPr>
              <a:t>AU, </a:t>
            </a:r>
            <a:r>
              <a:rPr lang="en-GB" sz="1600" i="1" dirty="0">
                <a:latin typeface="Calibri" panose="020F0502020204030204" pitchFamily="34" charset="0"/>
                <a:ea typeface="Calibri" panose="020F0502020204030204" pitchFamily="34" charset="0"/>
                <a:cs typeface="Calibri" panose="020F0502020204030204" pitchFamily="34" charset="0"/>
              </a:rPr>
              <a:t>African Charter on Democracy, Elections and Governance</a:t>
            </a:r>
            <a:r>
              <a:rPr lang="en-GB" sz="1600" dirty="0">
                <a:latin typeface="Calibri" panose="020F0502020204030204" pitchFamily="34" charset="0"/>
                <a:ea typeface="Calibri" panose="020F0502020204030204" pitchFamily="34" charset="0"/>
                <a:cs typeface="Calibri" panose="020F0502020204030204" pitchFamily="34" charset="0"/>
              </a:rPr>
              <a:t> (ACDEG), 2007.</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sz="1600" dirty="0">
                <a:latin typeface="Calibri" panose="020F0502020204030204" pitchFamily="34" charset="0"/>
                <a:ea typeface="Calibri" panose="020F0502020204030204" pitchFamily="34" charset="0"/>
                <a:cs typeface="Calibri" panose="020F0502020204030204" pitchFamily="34" charset="0"/>
              </a:rPr>
              <a:t>AU, </a:t>
            </a:r>
            <a:r>
              <a:rPr lang="en-GB" sz="1600" i="1" dirty="0">
                <a:latin typeface="Calibri" panose="020F0502020204030204" pitchFamily="34" charset="0"/>
                <a:ea typeface="Calibri" panose="020F0502020204030204" pitchFamily="34" charset="0"/>
                <a:cs typeface="Calibri" panose="020F0502020204030204" pitchFamily="34" charset="0"/>
              </a:rPr>
              <a:t>Protocol to the African Charter on Human and Peoples' Rights on the Rights of Older Persons in Africa</a:t>
            </a:r>
            <a:r>
              <a:rPr lang="en-GB" sz="1600" dirty="0">
                <a:latin typeface="Calibri" panose="020F0502020204030204" pitchFamily="34" charset="0"/>
                <a:ea typeface="Calibri" panose="020F0502020204030204" pitchFamily="34" charset="0"/>
                <a:cs typeface="Calibri" panose="020F0502020204030204" pitchFamily="34" charset="0"/>
              </a:rPr>
              <a:t>, 2016.</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sz="1600" dirty="0">
                <a:latin typeface="Calibri" panose="020F0502020204030204" pitchFamily="34" charset="0"/>
                <a:ea typeface="Calibri" panose="020F0502020204030204" pitchFamily="34" charset="0"/>
                <a:cs typeface="Calibri" panose="020F0502020204030204" pitchFamily="34" charset="0"/>
              </a:rPr>
              <a:t>AU, </a:t>
            </a:r>
            <a:r>
              <a:rPr lang="en-GB" sz="1600" i="1" dirty="0">
                <a:latin typeface="Calibri" panose="020F0502020204030204" pitchFamily="34" charset="0"/>
                <a:ea typeface="Calibri" panose="020F0502020204030204" pitchFamily="34" charset="0"/>
                <a:cs typeface="Calibri" panose="020F0502020204030204" pitchFamily="34" charset="0"/>
              </a:rPr>
              <a:t>Protocol to the African Charter on Human and Peoples' Rights on the Rights of Persons with Disabilities in Africa</a:t>
            </a:r>
            <a:r>
              <a:rPr lang="en-GB" sz="1600" dirty="0">
                <a:latin typeface="Calibri" panose="020F0502020204030204" pitchFamily="34" charset="0"/>
                <a:ea typeface="Calibri" panose="020F0502020204030204" pitchFamily="34" charset="0"/>
                <a:cs typeface="Calibri" panose="020F0502020204030204" pitchFamily="34" charset="0"/>
              </a:rPr>
              <a:t>, 2018.</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sz="1600" dirty="0">
                <a:latin typeface="Calibri" panose="020F0502020204030204" pitchFamily="34" charset="0"/>
                <a:ea typeface="Calibri" panose="020F0502020204030204" pitchFamily="34" charset="0"/>
                <a:cs typeface="Calibri" panose="020F0502020204030204" pitchFamily="34" charset="0"/>
              </a:rPr>
              <a:t>OAU, </a:t>
            </a:r>
            <a:r>
              <a:rPr lang="en-GB" sz="1600" i="1" dirty="0">
                <a:latin typeface="Calibri" panose="020F0502020204030204" pitchFamily="34" charset="0"/>
                <a:ea typeface="Calibri" panose="020F0502020204030204" pitchFamily="34" charset="0"/>
                <a:cs typeface="Calibri" panose="020F0502020204030204" pitchFamily="34" charset="0"/>
              </a:rPr>
              <a:t>Convention Governing the Specific Aspects of Refugee Problems in Africa</a:t>
            </a:r>
            <a:r>
              <a:rPr lang="en-GB" sz="1600" dirty="0">
                <a:latin typeface="Calibri" panose="020F0502020204030204" pitchFamily="34" charset="0"/>
                <a:ea typeface="Calibri" panose="020F0502020204030204" pitchFamily="34" charset="0"/>
                <a:cs typeface="Calibri" panose="020F0502020204030204" pitchFamily="34" charset="0"/>
              </a:rPr>
              <a:t>, 1969.</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sz="1600" dirty="0">
                <a:latin typeface="Calibri" panose="020F0502020204030204" pitchFamily="34" charset="0"/>
                <a:ea typeface="Calibri" panose="020F0502020204030204" pitchFamily="34" charset="0"/>
                <a:cs typeface="Calibri" panose="020F0502020204030204" pitchFamily="34" charset="0"/>
              </a:rPr>
              <a:t>AU, </a:t>
            </a:r>
            <a:r>
              <a:rPr lang="en-GB" sz="1600" i="1" dirty="0">
                <a:latin typeface="Calibri" panose="020F0502020204030204" pitchFamily="34" charset="0"/>
                <a:ea typeface="Calibri" panose="020F0502020204030204" pitchFamily="34" charset="0"/>
                <a:cs typeface="Calibri" panose="020F0502020204030204" pitchFamily="34" charset="0"/>
              </a:rPr>
              <a:t>Convention for the Protection and Assistance of Internally Displaced Persons in Africa</a:t>
            </a:r>
            <a:r>
              <a:rPr lang="en-GB" sz="1600" dirty="0">
                <a:latin typeface="Calibri" panose="020F0502020204030204" pitchFamily="34" charset="0"/>
                <a:ea typeface="Calibri" panose="020F0502020204030204" pitchFamily="34" charset="0"/>
                <a:cs typeface="Calibri" panose="020F0502020204030204" pitchFamily="34" charset="0"/>
              </a:rPr>
              <a:t> ("Kampala Convention"), 2009.</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endParaRPr lang="en-GB" sz="1600" dirty="0" smtClean="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spcAft>
                <a:spcPts val="800"/>
              </a:spcAft>
              <a:buFont typeface="+mj-lt"/>
              <a:buAutoNum type="arabicPeriod"/>
              <a:tabLst>
                <a:tab pos="457200" algn="l"/>
              </a:tabLst>
            </a:pP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175233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8" y="5688"/>
            <a:ext cx="6068291" cy="856349"/>
          </a:xfrm>
          <a:prstGeom prst="rect">
            <a:avLst/>
          </a:prstGeom>
        </p:spPr>
      </p:pic>
      <p:sp>
        <p:nvSpPr>
          <p:cNvPr id="9" name="ZoneTexte 8">
            <a:extLst>
              <a:ext uri="{FF2B5EF4-FFF2-40B4-BE49-F238E27FC236}">
                <a16:creationId xmlns:a16="http://schemas.microsoft.com/office/drawing/2014/main" xmlns="" id="{8FAB5065-5279-941F-3D8C-A81AD219152E}"/>
              </a:ext>
            </a:extLst>
          </p:cNvPr>
          <p:cNvSpPr txBox="1"/>
          <p:nvPr/>
        </p:nvSpPr>
        <p:spPr>
          <a:xfrm>
            <a:off x="2662964" y="153615"/>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78658" y="1016734"/>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694052" y="590569"/>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Rectangle 2"/>
          <p:cNvSpPr/>
          <p:nvPr/>
        </p:nvSpPr>
        <p:spPr>
          <a:xfrm>
            <a:off x="1793179" y="1356876"/>
            <a:ext cx="4469969" cy="388696"/>
          </a:xfrm>
          <a:prstGeom prst="rect">
            <a:avLst/>
          </a:prstGeom>
        </p:spPr>
        <p:txBody>
          <a:bodyPr wrap="square">
            <a:spAutoFit/>
          </a:bodyPr>
          <a:lstStyle/>
          <a:p>
            <a:pPr>
              <a:lnSpc>
                <a:spcPct val="107000"/>
              </a:lnSpc>
              <a:spcAft>
                <a:spcPts val="80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Rectangle 1"/>
          <p:cNvSpPr/>
          <p:nvPr/>
        </p:nvSpPr>
        <p:spPr>
          <a:xfrm>
            <a:off x="2898951" y="1096068"/>
            <a:ext cx="2105063" cy="487506"/>
          </a:xfrm>
          <a:prstGeom prst="rect">
            <a:avLst/>
          </a:prstGeom>
        </p:spPr>
        <p:txBody>
          <a:bodyPr wrap="none">
            <a:spAutoFit/>
          </a:bodyPr>
          <a:lstStyle/>
          <a:p>
            <a:pPr algn="ctr">
              <a:lnSpc>
                <a:spcPct val="107000"/>
              </a:lnSpc>
              <a:spcAft>
                <a:spcPts val="800"/>
              </a:spcAft>
            </a:pPr>
            <a:r>
              <a:rPr lang="fr-FR" sz="2400" b="1" dirty="0" smtClean="0">
                <a:solidFill>
                  <a:srgbClr val="00B050"/>
                </a:solidFill>
                <a:latin typeface="Calibri" panose="020F0502020204030204" pitchFamily="34" charset="0"/>
                <a:ea typeface="Calibri" panose="020F0502020204030204" pitchFamily="34" charset="0"/>
                <a:cs typeface="Calibri" panose="020F0502020204030204" pitchFamily="34" charset="0"/>
              </a:rPr>
              <a:t>BIBLIOGRAPH</a:t>
            </a:r>
            <a:r>
              <a:rPr lang="fr-FR" sz="2400" b="1" dirty="0">
                <a:solidFill>
                  <a:srgbClr val="00B050"/>
                </a:solidFill>
                <a:latin typeface="Calibri" panose="020F0502020204030204" pitchFamily="34" charset="0"/>
                <a:ea typeface="Calibri" panose="020F0502020204030204" pitchFamily="34" charset="0"/>
                <a:cs typeface="Calibri" panose="020F0502020204030204" pitchFamily="34" charset="0"/>
              </a:rPr>
              <a:t>Y</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323859" y="1741396"/>
            <a:ext cx="7408607" cy="4444871"/>
          </a:xfrm>
          <a:prstGeom prst="rect">
            <a:avLst/>
          </a:prstGeom>
        </p:spPr>
        <p:txBody>
          <a:bodyPr wrap="square">
            <a:spAutoFit/>
          </a:bodyPr>
          <a:lstStyle/>
          <a:p>
            <a:pPr lvl="0">
              <a:lnSpc>
                <a:spcPct val="107000"/>
              </a:lnSpc>
              <a:spcAft>
                <a:spcPts val="800"/>
              </a:spcAft>
              <a:tabLst>
                <a:tab pos="457200" algn="l"/>
              </a:tabLst>
            </a:pPr>
            <a:r>
              <a:rPr lang="en-GB" dirty="0">
                <a:latin typeface="Calibri" panose="020F0502020204030204" pitchFamily="34" charset="0"/>
                <a:ea typeface="Calibri" panose="020F0502020204030204" pitchFamily="34" charset="0"/>
                <a:cs typeface="Calibri" panose="020F0502020204030204" pitchFamily="34" charset="0"/>
              </a:rPr>
              <a:t> </a:t>
            </a:r>
            <a:r>
              <a:rPr lang="fr-FR" b="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Selected </a:t>
            </a:r>
            <a:r>
              <a:rPr lang="fr-FR" b="1" dirty="0" err="1">
                <a:solidFill>
                  <a:srgbClr val="0070C0"/>
                </a:solidFill>
                <a:latin typeface="Calibri" panose="020F0502020204030204" pitchFamily="34" charset="0"/>
                <a:ea typeface="Calibri" panose="020F0502020204030204" pitchFamily="34" charset="0"/>
                <a:cs typeface="Calibri" panose="020F0502020204030204" pitchFamily="34" charset="0"/>
              </a:rPr>
              <a:t>Academic</a:t>
            </a:r>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fr-FR" b="1" dirty="0" err="1">
                <a:solidFill>
                  <a:srgbClr val="0070C0"/>
                </a:solidFill>
                <a:latin typeface="Calibri" panose="020F0502020204030204" pitchFamily="34" charset="0"/>
                <a:ea typeface="Calibri" panose="020F0502020204030204" pitchFamily="34" charset="0"/>
                <a:cs typeface="Calibri" panose="020F0502020204030204" pitchFamily="34" charset="0"/>
              </a:rPr>
              <a:t>References</a:t>
            </a:r>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 (English)</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dirty="0" err="1">
                <a:latin typeface="Calibri" panose="020F0502020204030204" pitchFamily="34" charset="0"/>
                <a:ea typeface="Calibri" panose="020F0502020204030204" pitchFamily="34" charset="0"/>
                <a:cs typeface="Calibri" panose="020F0502020204030204" pitchFamily="34" charset="0"/>
              </a:rPr>
              <a:t>Viljoen</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Frans</a:t>
            </a:r>
            <a:r>
              <a:rPr lang="en-GB" dirty="0">
                <a:latin typeface="Calibri" panose="020F0502020204030204" pitchFamily="34" charset="0"/>
                <a:ea typeface="Calibri" panose="020F0502020204030204" pitchFamily="34" charset="0"/>
                <a:cs typeface="Calibri" panose="020F0502020204030204" pitchFamily="34" charset="0"/>
              </a:rPr>
              <a:t>. </a:t>
            </a:r>
            <a:r>
              <a:rPr lang="en-GB" i="1" dirty="0">
                <a:latin typeface="Calibri" panose="020F0502020204030204" pitchFamily="34" charset="0"/>
                <a:ea typeface="Calibri" panose="020F0502020204030204" pitchFamily="34" charset="0"/>
                <a:cs typeface="Calibri" panose="020F0502020204030204" pitchFamily="34" charset="0"/>
              </a:rPr>
              <a:t>International Human Rights Law in Africa</a:t>
            </a:r>
            <a:r>
              <a:rPr lang="en-GB" dirty="0">
                <a:latin typeface="Calibri" panose="020F0502020204030204" pitchFamily="34" charset="0"/>
                <a:ea typeface="Calibri" panose="020F0502020204030204" pitchFamily="34" charset="0"/>
                <a:cs typeface="Calibri" panose="020F0502020204030204" pitchFamily="34" charset="0"/>
              </a:rPr>
              <a:t>. Oxford University Press, 2012.</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dirty="0">
                <a:latin typeface="Calibri" panose="020F0502020204030204" pitchFamily="34" charset="0"/>
                <a:ea typeface="Calibri" panose="020F0502020204030204" pitchFamily="34" charset="0"/>
                <a:cs typeface="Calibri" panose="020F0502020204030204" pitchFamily="34" charset="0"/>
              </a:rPr>
              <a:t>Murray, Rachel. </a:t>
            </a:r>
            <a:r>
              <a:rPr lang="en-GB" i="1" dirty="0">
                <a:latin typeface="Calibri" panose="020F0502020204030204" pitchFamily="34" charset="0"/>
                <a:ea typeface="Calibri" panose="020F0502020204030204" pitchFamily="34" charset="0"/>
                <a:cs typeface="Calibri" panose="020F0502020204030204" pitchFamily="34" charset="0"/>
              </a:rPr>
              <a:t>The African Charter on Human and Peoples’ Rights: A Commentary</a:t>
            </a:r>
            <a:r>
              <a:rPr lang="en-GB" dirty="0">
                <a:latin typeface="Calibri" panose="020F0502020204030204" pitchFamily="34" charset="0"/>
                <a:ea typeface="Calibri" panose="020F0502020204030204" pitchFamily="34" charset="0"/>
                <a:cs typeface="Calibri" panose="020F0502020204030204" pitchFamily="34" charset="0"/>
              </a:rPr>
              <a:t>. Oxford University Press, 2019.</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dirty="0">
                <a:latin typeface="Calibri" panose="020F0502020204030204" pitchFamily="34" charset="0"/>
                <a:ea typeface="Calibri" panose="020F0502020204030204" pitchFamily="34" charset="0"/>
                <a:cs typeface="Calibri" panose="020F0502020204030204" pitchFamily="34" charset="0"/>
              </a:rPr>
              <a:t>Evans, Malcolm, and Murray, Rachel, eds. </a:t>
            </a:r>
            <a:r>
              <a:rPr lang="en-GB" i="1" dirty="0">
                <a:latin typeface="Calibri" panose="020F0502020204030204" pitchFamily="34" charset="0"/>
                <a:ea typeface="Calibri" panose="020F0502020204030204" pitchFamily="34" charset="0"/>
                <a:cs typeface="Calibri" panose="020F0502020204030204" pitchFamily="34" charset="0"/>
              </a:rPr>
              <a:t>The African Charter on Human and Peoples’ Rights: The System in Practice</a:t>
            </a:r>
            <a:r>
              <a:rPr lang="en-GB" dirty="0">
                <a:latin typeface="Calibri" panose="020F0502020204030204" pitchFamily="34" charset="0"/>
                <a:ea typeface="Calibri" panose="020F0502020204030204" pitchFamily="34" charset="0"/>
                <a:cs typeface="Calibri" panose="020F0502020204030204" pitchFamily="34" charset="0"/>
              </a:rPr>
              <a:t>. Cambridge University Press, 2002.</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dirty="0" err="1">
                <a:latin typeface="Calibri" panose="020F0502020204030204" pitchFamily="34" charset="0"/>
                <a:ea typeface="Calibri" panose="020F0502020204030204" pitchFamily="34" charset="0"/>
                <a:cs typeface="Calibri" panose="020F0502020204030204" pitchFamily="34" charset="0"/>
              </a:rPr>
              <a:t>Heyns</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Christof</a:t>
            </a:r>
            <a:r>
              <a:rPr lang="en-GB" dirty="0">
                <a:latin typeface="Calibri" panose="020F0502020204030204" pitchFamily="34" charset="0"/>
                <a:ea typeface="Calibri" panose="020F0502020204030204" pitchFamily="34" charset="0"/>
                <a:cs typeface="Calibri" panose="020F0502020204030204" pitchFamily="34" charset="0"/>
              </a:rPr>
              <a:t>. </a:t>
            </a:r>
            <a:r>
              <a:rPr lang="en-GB" i="1" dirty="0">
                <a:latin typeface="Calibri" panose="020F0502020204030204" pitchFamily="34" charset="0"/>
                <a:ea typeface="Calibri" panose="020F0502020204030204" pitchFamily="34" charset="0"/>
                <a:cs typeface="Calibri" panose="020F0502020204030204" pitchFamily="34" charset="0"/>
              </a:rPr>
              <a:t>Human Rights Law in Africa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Martinus</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Nijhoff</a:t>
            </a:r>
            <a:r>
              <a:rPr lang="en-GB" dirty="0">
                <a:latin typeface="Calibri" panose="020F0502020204030204" pitchFamily="34" charset="0"/>
                <a:ea typeface="Calibri" panose="020F0502020204030204" pitchFamily="34" charset="0"/>
                <a:cs typeface="Calibri" panose="020F0502020204030204" pitchFamily="34" charset="0"/>
              </a:rPr>
              <a:t> Publishers, 2004.</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en-GB" dirty="0" err="1">
                <a:latin typeface="Calibri" panose="020F0502020204030204" pitchFamily="34" charset="0"/>
                <a:ea typeface="Calibri" panose="020F0502020204030204" pitchFamily="34" charset="0"/>
                <a:cs typeface="Calibri" panose="020F0502020204030204" pitchFamily="34" charset="0"/>
              </a:rPr>
              <a:t>Mutua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Makau</a:t>
            </a:r>
            <a:r>
              <a:rPr lang="en-GB" dirty="0">
                <a:latin typeface="Calibri" panose="020F0502020204030204" pitchFamily="34" charset="0"/>
                <a:ea typeface="Calibri" panose="020F0502020204030204" pitchFamily="34" charset="0"/>
                <a:cs typeface="Calibri" panose="020F0502020204030204" pitchFamily="34" charset="0"/>
              </a:rPr>
              <a:t>. </a:t>
            </a:r>
            <a:r>
              <a:rPr lang="en-GB" i="1" dirty="0">
                <a:latin typeface="Calibri" panose="020F0502020204030204" pitchFamily="34" charset="0"/>
                <a:ea typeface="Calibri" panose="020F0502020204030204" pitchFamily="34" charset="0"/>
                <a:cs typeface="Calibri" panose="020F0502020204030204" pitchFamily="34" charset="0"/>
              </a:rPr>
              <a:t>The African Human Rights System: A Critical Evaluation</a:t>
            </a:r>
            <a:r>
              <a:rPr lang="en-GB" dirty="0">
                <a:latin typeface="Calibri" panose="020F0502020204030204" pitchFamily="34" charset="0"/>
                <a:ea typeface="Calibri" panose="020F0502020204030204" pitchFamily="34" charset="0"/>
                <a:cs typeface="Calibri" panose="020F0502020204030204" pitchFamily="34" charset="0"/>
              </a:rPr>
              <a:t>. UNDP Human Development Reports, 2000. Available via the UNDP Repository.</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468510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F70721-E58E-CCA2-912A-DEE3345AC7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AD831A5-578C-62B1-7707-7C4F5AE0BF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8" y="5688"/>
            <a:ext cx="6068291" cy="856349"/>
          </a:xfrm>
          <a:prstGeom prst="rect">
            <a:avLst/>
          </a:prstGeom>
        </p:spPr>
      </p:pic>
      <p:sp>
        <p:nvSpPr>
          <p:cNvPr id="9" name="ZoneTexte 8">
            <a:extLst>
              <a:ext uri="{FF2B5EF4-FFF2-40B4-BE49-F238E27FC236}">
                <a16:creationId xmlns:a16="http://schemas.microsoft.com/office/drawing/2014/main" xmlns="" id="{8FAB5065-5279-941F-3D8C-A81AD219152E}"/>
              </a:ext>
            </a:extLst>
          </p:cNvPr>
          <p:cNvSpPr txBox="1"/>
          <p:nvPr/>
        </p:nvSpPr>
        <p:spPr>
          <a:xfrm>
            <a:off x="2662964" y="153615"/>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3CF891BF-4BCD-09C9-EC5E-AC7849F774AE}"/>
              </a:ext>
            </a:extLst>
          </p:cNvPr>
          <p:cNvSpPr/>
          <p:nvPr/>
        </p:nvSpPr>
        <p:spPr>
          <a:xfrm>
            <a:off x="-78658" y="1016734"/>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CF9E8FF4-BE9C-D799-1D65-770B68B39292}"/>
              </a:ext>
            </a:extLst>
          </p:cNvPr>
          <p:cNvSpPr/>
          <p:nvPr/>
        </p:nvSpPr>
        <p:spPr>
          <a:xfrm>
            <a:off x="694052" y="590569"/>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Rectangle 2"/>
          <p:cNvSpPr/>
          <p:nvPr/>
        </p:nvSpPr>
        <p:spPr>
          <a:xfrm>
            <a:off x="1793179" y="1356876"/>
            <a:ext cx="4469969" cy="388696"/>
          </a:xfrm>
          <a:prstGeom prst="rect">
            <a:avLst/>
          </a:prstGeom>
        </p:spPr>
        <p:txBody>
          <a:bodyPr wrap="square">
            <a:spAutoFit/>
          </a:bodyPr>
          <a:lstStyle/>
          <a:p>
            <a:pPr>
              <a:lnSpc>
                <a:spcPct val="107000"/>
              </a:lnSpc>
              <a:spcAft>
                <a:spcPts val="80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Rectangle 1"/>
          <p:cNvSpPr/>
          <p:nvPr/>
        </p:nvSpPr>
        <p:spPr>
          <a:xfrm>
            <a:off x="3262499" y="1057963"/>
            <a:ext cx="2105063" cy="487506"/>
          </a:xfrm>
          <a:prstGeom prst="rect">
            <a:avLst/>
          </a:prstGeom>
        </p:spPr>
        <p:txBody>
          <a:bodyPr wrap="none">
            <a:spAutoFit/>
          </a:bodyPr>
          <a:lstStyle/>
          <a:p>
            <a:pPr>
              <a:lnSpc>
                <a:spcPct val="107000"/>
              </a:lnSpc>
              <a:spcAft>
                <a:spcPts val="800"/>
              </a:spcAft>
            </a:pPr>
            <a:r>
              <a:rPr lang="fr-FR" sz="2400" b="1" dirty="0">
                <a:solidFill>
                  <a:srgbClr val="00B050"/>
                </a:solidFill>
                <a:latin typeface="Calibri" panose="020F0502020204030204" pitchFamily="34" charset="0"/>
                <a:ea typeface="Calibri" panose="020F0502020204030204" pitchFamily="34" charset="0"/>
                <a:cs typeface="Calibri" panose="020F0502020204030204" pitchFamily="34" charset="0"/>
              </a:rPr>
              <a:t>BIBLIOGRAPHY</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323859" y="1741396"/>
            <a:ext cx="7408607" cy="4935005"/>
          </a:xfrm>
          <a:prstGeom prst="rect">
            <a:avLst/>
          </a:prstGeom>
        </p:spPr>
        <p:txBody>
          <a:bodyPr wrap="square">
            <a:spAutoFit/>
          </a:bodyPr>
          <a:lstStyle/>
          <a:p>
            <a:pPr>
              <a:lnSpc>
                <a:spcPct val="107000"/>
              </a:lnSpc>
              <a:spcAft>
                <a:spcPts val="800"/>
              </a:spcAft>
            </a:pPr>
            <a:r>
              <a:rPr lang="en-GB" b="1" dirty="0">
                <a:solidFill>
                  <a:srgbClr val="0070C0"/>
                </a:solidFill>
                <a:latin typeface="Calibri" panose="020F0502020204030204" pitchFamily="34" charset="0"/>
                <a:ea typeface="Calibri" panose="020F0502020204030204" pitchFamily="34" charset="0"/>
                <a:cs typeface="Calibri" panose="020F0502020204030204" pitchFamily="34" charset="0"/>
              </a:rPr>
              <a:t>Publications of </a:t>
            </a:r>
            <a:r>
              <a:rPr lang="en-GB" b="1" dirty="0" err="1">
                <a:solidFill>
                  <a:srgbClr val="0070C0"/>
                </a:solidFill>
                <a:latin typeface="Calibri" panose="020F0502020204030204" pitchFamily="34" charset="0"/>
                <a:ea typeface="Calibri" panose="020F0502020204030204" pitchFamily="34" charset="0"/>
                <a:cs typeface="Calibri" panose="020F0502020204030204" pitchFamily="34" charset="0"/>
              </a:rPr>
              <a:t>Prof.</a:t>
            </a:r>
            <a:r>
              <a:rPr lang="en-GB" b="1" dirty="0">
                <a:solidFill>
                  <a:srgbClr val="0070C0"/>
                </a:solidFill>
                <a:latin typeface="Calibri" panose="020F0502020204030204" pitchFamily="34" charset="0"/>
                <a:ea typeface="Calibri" panose="020F0502020204030204" pitchFamily="34" charset="0"/>
                <a:cs typeface="Calibri" panose="020F0502020204030204" pitchFamily="34" charset="0"/>
              </a:rPr>
              <a:t> Khadija </a:t>
            </a:r>
            <a:r>
              <a:rPr lang="en-GB" b="1" dirty="0" err="1">
                <a:solidFill>
                  <a:srgbClr val="0070C0"/>
                </a:solidFill>
                <a:latin typeface="Calibri" panose="020F0502020204030204" pitchFamily="34" charset="0"/>
                <a:ea typeface="Calibri" panose="020F0502020204030204" pitchFamily="34" charset="0"/>
                <a:cs typeface="Calibri" panose="020F0502020204030204" pitchFamily="34" charset="0"/>
              </a:rPr>
              <a:t>Elmadmad</a:t>
            </a:r>
            <a:r>
              <a:rPr lang="en-GB" b="1" dirty="0">
                <a:solidFill>
                  <a:srgbClr val="0070C0"/>
                </a:solidFill>
                <a:latin typeface="Calibri" panose="020F0502020204030204" pitchFamily="34" charset="0"/>
                <a:ea typeface="Calibri" panose="020F0502020204030204" pitchFamily="34" charset="0"/>
                <a:cs typeface="Calibri" panose="020F0502020204030204" pitchFamily="34" charset="0"/>
              </a:rPr>
              <a:t> (French Reference Context)</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fr-FR" dirty="0" err="1">
                <a:latin typeface="Calibri" panose="020F0502020204030204" pitchFamily="34" charset="0"/>
                <a:ea typeface="Calibri" panose="020F0502020204030204" pitchFamily="34" charset="0"/>
                <a:cs typeface="Calibri" panose="020F0502020204030204" pitchFamily="34" charset="0"/>
              </a:rPr>
              <a:t>Elmadmad</a:t>
            </a:r>
            <a:r>
              <a:rPr lang="fr-FR" dirty="0">
                <a:latin typeface="Calibri" panose="020F0502020204030204" pitchFamily="34" charset="0"/>
                <a:ea typeface="Calibri" panose="020F0502020204030204" pitchFamily="34" charset="0"/>
                <a:cs typeface="Calibri" panose="020F0502020204030204" pitchFamily="34" charset="0"/>
              </a:rPr>
              <a:t>, Khadija. </a:t>
            </a:r>
            <a:r>
              <a:rPr lang="fr-FR" i="1" dirty="0">
                <a:latin typeface="Calibri" panose="020F0502020204030204" pitchFamily="34" charset="0"/>
                <a:ea typeface="Calibri" panose="020F0502020204030204" pitchFamily="34" charset="0"/>
                <a:cs typeface="Calibri" panose="020F0502020204030204" pitchFamily="34" charset="0"/>
              </a:rPr>
              <a:t>Les droits de l’homme en Afrique et en Asie</a:t>
            </a:r>
            <a:r>
              <a:rPr lang="fr-FR" dirty="0">
                <a:latin typeface="Calibri" panose="020F0502020204030204" pitchFamily="34" charset="0"/>
                <a:ea typeface="Calibri" panose="020F0502020204030204" pitchFamily="34" charset="0"/>
                <a:cs typeface="Calibri" panose="020F0502020204030204" pitchFamily="34" charset="0"/>
              </a:rPr>
              <a:t>. Institut International des Droits de l’Homme, Dix-septième Session d’Enseignement, Strasbourg, Recueil des cours, 1986.</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fr-FR" dirty="0" err="1">
                <a:latin typeface="Calibri" panose="020F0502020204030204" pitchFamily="34" charset="0"/>
                <a:ea typeface="Calibri" panose="020F0502020204030204" pitchFamily="34" charset="0"/>
                <a:cs typeface="Calibri" panose="020F0502020204030204" pitchFamily="34" charset="0"/>
              </a:rPr>
              <a:t>Elmadmad</a:t>
            </a:r>
            <a:r>
              <a:rPr lang="fr-FR" dirty="0">
                <a:latin typeface="Calibri" panose="020F0502020204030204" pitchFamily="34" charset="0"/>
                <a:ea typeface="Calibri" panose="020F0502020204030204" pitchFamily="34" charset="0"/>
                <a:cs typeface="Calibri" panose="020F0502020204030204" pitchFamily="34" charset="0"/>
              </a:rPr>
              <a:t>, Khadija. "Les droits de l'homme en Afrique / Atelier et Séminaire de Banjul de novembre 1989." </a:t>
            </a:r>
            <a:r>
              <a:rPr lang="fr-FR" i="1" dirty="0">
                <a:latin typeface="Calibri" panose="020F0502020204030204" pitchFamily="34" charset="0"/>
                <a:ea typeface="Calibri" panose="020F0502020204030204" pitchFamily="34" charset="0"/>
                <a:cs typeface="Calibri" panose="020F0502020204030204" pitchFamily="34" charset="0"/>
              </a:rPr>
              <a:t>Revue universelle des droits de l’homme</a:t>
            </a:r>
            <a:r>
              <a:rPr lang="fr-FR" dirty="0">
                <a:latin typeface="Calibri" panose="020F0502020204030204" pitchFamily="34" charset="0"/>
                <a:ea typeface="Calibri" panose="020F0502020204030204" pitchFamily="34" charset="0"/>
                <a:cs typeface="Calibri" panose="020F0502020204030204" pitchFamily="34" charset="0"/>
              </a:rPr>
              <a:t>, Vol. 1, N° 1-12, N.P. Engel Publisher, Kehl/Strasbourg, 1989, p. 510. </a:t>
            </a:r>
            <a:r>
              <a:rPr lang="fr-FR" dirty="0" err="1">
                <a:latin typeface="Calibri" panose="020F0502020204030204" pitchFamily="34" charset="0"/>
                <a:ea typeface="Calibri" panose="020F0502020204030204" pitchFamily="34" charset="0"/>
                <a:cs typeface="Calibri" panose="020F0502020204030204" pitchFamily="34" charset="0"/>
              </a:rPr>
              <a:t>Indexed</a:t>
            </a:r>
            <a:r>
              <a:rPr lang="fr-FR" dirty="0">
                <a:latin typeface="Calibri" panose="020F0502020204030204" pitchFamily="34" charset="0"/>
                <a:ea typeface="Calibri" panose="020F0502020204030204" pitchFamily="34" charset="0"/>
                <a:cs typeface="Calibri" panose="020F0502020204030204" pitchFamily="34" charset="0"/>
              </a:rPr>
              <a:t> via the Corte </a:t>
            </a:r>
            <a:r>
              <a:rPr lang="fr-FR" dirty="0" err="1">
                <a:latin typeface="Calibri" panose="020F0502020204030204" pitchFamily="34" charset="0"/>
                <a:ea typeface="Calibri" panose="020F0502020204030204" pitchFamily="34" charset="0"/>
                <a:cs typeface="Calibri" panose="020F0502020204030204" pitchFamily="34" charset="0"/>
              </a:rPr>
              <a:t>Suprema</a:t>
            </a:r>
            <a:r>
              <a:rPr lang="fr-FR" dirty="0">
                <a:latin typeface="Calibri" panose="020F0502020204030204" pitchFamily="34" charset="0"/>
                <a:ea typeface="Calibri" panose="020F0502020204030204" pitchFamily="34" charset="0"/>
                <a:cs typeface="Calibri" panose="020F0502020204030204" pitchFamily="34" charset="0"/>
              </a:rPr>
              <a:t> de </a:t>
            </a:r>
            <a:r>
              <a:rPr lang="fr-FR" dirty="0" err="1">
                <a:latin typeface="Calibri" panose="020F0502020204030204" pitchFamily="34" charset="0"/>
                <a:ea typeface="Calibri" panose="020F0502020204030204" pitchFamily="34" charset="0"/>
                <a:cs typeface="Calibri" panose="020F0502020204030204" pitchFamily="34" charset="0"/>
              </a:rPr>
              <a:t>Justicia</a:t>
            </a:r>
            <a:r>
              <a:rPr lang="fr-FR" dirty="0">
                <a:latin typeface="Calibri" panose="020F0502020204030204" pitchFamily="34" charset="0"/>
                <a:ea typeface="Calibri" panose="020F0502020204030204" pitchFamily="34" charset="0"/>
                <a:cs typeface="Calibri" panose="020F0502020204030204" pitchFamily="34" charset="0"/>
              </a:rPr>
              <a:t> de la </a:t>
            </a:r>
            <a:r>
              <a:rPr lang="fr-FR" dirty="0" err="1">
                <a:latin typeface="Calibri" panose="020F0502020204030204" pitchFamily="34" charset="0"/>
                <a:ea typeface="Calibri" panose="020F0502020204030204" pitchFamily="34" charset="0"/>
                <a:cs typeface="Calibri" panose="020F0502020204030204" pitchFamily="34" charset="0"/>
              </a:rPr>
              <a:t>Nación</a:t>
            </a:r>
            <a:r>
              <a:rPr lang="fr-FR" dirty="0">
                <a:latin typeface="Calibri" panose="020F0502020204030204" pitchFamily="34" charset="0"/>
                <a:ea typeface="Calibri" panose="020F0502020204030204" pitchFamily="34" charset="0"/>
                <a:cs typeface="Calibri" panose="020F0502020204030204" pitchFamily="34" charset="0"/>
              </a:rPr>
              <a:t> Argentina.</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fr-FR" dirty="0" err="1">
                <a:latin typeface="Calibri" panose="020F0502020204030204" pitchFamily="34" charset="0"/>
                <a:ea typeface="Calibri" panose="020F0502020204030204" pitchFamily="34" charset="0"/>
                <a:cs typeface="Calibri" panose="020F0502020204030204" pitchFamily="34" charset="0"/>
              </a:rPr>
              <a:t>Elmadmad</a:t>
            </a:r>
            <a:r>
              <a:rPr lang="fr-FR" dirty="0">
                <a:latin typeface="Calibri" panose="020F0502020204030204" pitchFamily="34" charset="0"/>
                <a:ea typeface="Calibri" panose="020F0502020204030204" pitchFamily="34" charset="0"/>
                <a:cs typeface="Calibri" panose="020F0502020204030204" pitchFamily="34" charset="0"/>
              </a:rPr>
              <a:t>, Khadija. "Les droits de la femme dans la Charte africaine des droits de l’homme et des peuples." </a:t>
            </a:r>
            <a:r>
              <a:rPr lang="fr-FR" i="1" dirty="0">
                <a:latin typeface="Calibri" panose="020F0502020204030204" pitchFamily="34" charset="0"/>
                <a:ea typeface="Calibri" panose="020F0502020204030204" pitchFamily="34" charset="0"/>
                <a:cs typeface="Calibri" panose="020F0502020204030204" pitchFamily="34" charset="0"/>
              </a:rPr>
              <a:t>Revue Afrique 2000</a:t>
            </a:r>
            <a:r>
              <a:rPr lang="fr-FR" dirty="0">
                <a:latin typeface="Calibri" panose="020F0502020204030204" pitchFamily="34" charset="0"/>
                <a:ea typeface="Calibri" panose="020F0502020204030204" pitchFamily="34" charset="0"/>
                <a:cs typeface="Calibri" panose="020F0502020204030204" pitchFamily="34" charset="0"/>
              </a:rPr>
              <a:t>, Institut Panafricain des Relations Internationales (IPRI), N° 14, 1993, pp. 21-37. </a:t>
            </a:r>
            <a:r>
              <a:rPr lang="fr-FR" dirty="0" err="1">
                <a:latin typeface="Calibri" panose="020F0502020204030204" pitchFamily="34" charset="0"/>
                <a:ea typeface="Calibri" panose="020F0502020204030204" pitchFamily="34" charset="0"/>
                <a:cs typeface="Calibri" panose="020F0502020204030204" pitchFamily="34" charset="0"/>
              </a:rPr>
              <a:t>Archived</a:t>
            </a:r>
            <a:r>
              <a:rPr lang="fr-FR" dirty="0">
                <a:latin typeface="Calibri" panose="020F0502020204030204" pitchFamily="34" charset="0"/>
                <a:ea typeface="Calibri" panose="020F0502020204030204" pitchFamily="34" charset="0"/>
                <a:cs typeface="Calibri" panose="020F0502020204030204" pitchFamily="34" charset="0"/>
              </a:rPr>
              <a:t> in the </a:t>
            </a:r>
            <a:r>
              <a:rPr lang="fr-FR" dirty="0" err="1">
                <a:latin typeface="Calibri" panose="020F0502020204030204" pitchFamily="34" charset="0"/>
                <a:ea typeface="Calibri" panose="020F0502020204030204" pitchFamily="34" charset="0"/>
                <a:cs typeface="Calibri" panose="020F0502020204030204" pitchFamily="34" charset="0"/>
              </a:rPr>
              <a:t>AfricaBib</a:t>
            </a:r>
            <a:r>
              <a:rPr lang="fr-FR" dirty="0">
                <a:latin typeface="Calibri" panose="020F0502020204030204" pitchFamily="34" charset="0"/>
                <a:ea typeface="Calibri" panose="020F0502020204030204" pitchFamily="34" charset="0"/>
                <a:cs typeface="Calibri" panose="020F0502020204030204" pitchFamily="34" charset="0"/>
              </a:rPr>
              <a:t> </a:t>
            </a:r>
            <a:r>
              <a:rPr lang="fr-FR" dirty="0" err="1">
                <a:latin typeface="Calibri" panose="020F0502020204030204" pitchFamily="34" charset="0"/>
                <a:ea typeface="Calibri" panose="020F0502020204030204" pitchFamily="34" charset="0"/>
                <a:cs typeface="Calibri" panose="020F0502020204030204" pitchFamily="34" charset="0"/>
              </a:rPr>
              <a:t>Database</a:t>
            </a:r>
            <a:r>
              <a:rPr lang="fr-FR" dirty="0">
                <a:latin typeface="Calibri" panose="020F0502020204030204" pitchFamily="34" charset="0"/>
                <a:ea typeface="Calibri" panose="020F0502020204030204" pitchFamily="34" charset="0"/>
                <a:cs typeface="Calibri" panose="020F050202020403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tabLst>
                <a:tab pos="457200" algn="l"/>
              </a:tabLst>
            </a:pPr>
            <a:r>
              <a:rPr lang="fr-FR" dirty="0" err="1">
                <a:latin typeface="Calibri" panose="020F0502020204030204" pitchFamily="34" charset="0"/>
                <a:ea typeface="Calibri" panose="020F0502020204030204" pitchFamily="34" charset="0"/>
                <a:cs typeface="Calibri" panose="020F0502020204030204" pitchFamily="34" charset="0"/>
              </a:rPr>
              <a:t>Elmadmad</a:t>
            </a:r>
            <a:r>
              <a:rPr lang="fr-FR" dirty="0">
                <a:latin typeface="Calibri" panose="020F0502020204030204" pitchFamily="34" charset="0"/>
                <a:ea typeface="Calibri" panose="020F0502020204030204" pitchFamily="34" charset="0"/>
                <a:cs typeface="Calibri" panose="020F0502020204030204" pitchFamily="34" charset="0"/>
              </a:rPr>
              <a:t>, Khadija. "Femmes et droits de l’homme." </a:t>
            </a:r>
            <a:r>
              <a:rPr lang="fr-FR" i="1" dirty="0">
                <a:latin typeface="Calibri" panose="020F0502020204030204" pitchFamily="34" charset="0"/>
                <a:ea typeface="Calibri" panose="020F0502020204030204" pitchFamily="34" charset="0"/>
                <a:cs typeface="Calibri" panose="020F0502020204030204" pitchFamily="34" charset="0"/>
              </a:rPr>
              <a:t>Prologue: Revue maghrébine du livre</a:t>
            </a:r>
            <a:r>
              <a:rPr lang="fr-FR" dirty="0">
                <a:latin typeface="Calibri" panose="020F0502020204030204" pitchFamily="34" charset="0"/>
                <a:ea typeface="Calibri" panose="020F0502020204030204" pitchFamily="34" charset="0"/>
                <a:cs typeface="Calibri" panose="020F0502020204030204" pitchFamily="34" charset="0"/>
              </a:rPr>
              <a:t>, N° 9, Casablanca, 1997, pp. 34-38. Reference profile via Fondation Roi Abdul-Aziz Al </a:t>
            </a:r>
            <a:r>
              <a:rPr lang="fr-FR" dirty="0" err="1">
                <a:latin typeface="Calibri" panose="020F0502020204030204" pitchFamily="34" charset="0"/>
                <a:ea typeface="Calibri" panose="020F0502020204030204" pitchFamily="34" charset="0"/>
                <a:cs typeface="Calibri" panose="020F0502020204030204" pitchFamily="34" charset="0"/>
              </a:rPr>
              <a:t>Saoud</a:t>
            </a:r>
            <a:r>
              <a:rPr lang="fr-FR" dirty="0">
                <a:latin typeface="Calibri" panose="020F0502020204030204" pitchFamily="34" charset="0"/>
                <a:ea typeface="Calibri" panose="020F0502020204030204" pitchFamily="34" charset="0"/>
                <a:cs typeface="Calibri" panose="020F0502020204030204" pitchFamily="34" charset="0"/>
              </a:rPr>
              <a:t>.</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562829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37F1410-68F0-EF0D-2CE7-0FFEFB5430E0}"/>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16DA6584-739B-A873-21BB-D4A53249ED20}"/>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880850" y="-7003"/>
            <a:ext cx="6607277" cy="875070"/>
          </a:xfrm>
          <a:prstGeom prst="rect">
            <a:avLst/>
          </a:prstGeom>
        </p:spPr>
      </p:pic>
      <p:sp>
        <p:nvSpPr>
          <p:cNvPr id="6" name="Rectangle 5">
            <a:extLst>
              <a:ext uri="{FF2B5EF4-FFF2-40B4-BE49-F238E27FC236}">
                <a16:creationId xmlns:a16="http://schemas.microsoft.com/office/drawing/2014/main" xmlns="" id="{A4B70259-BC89-12D9-5E16-F3FFCDCE0038}"/>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2CAA89DA-647F-6D24-6B4A-08C915C4EB4F}"/>
              </a:ext>
            </a:extLst>
          </p:cNvPr>
          <p:cNvSpPr txBox="1"/>
          <p:nvPr/>
        </p:nvSpPr>
        <p:spPr>
          <a:xfrm>
            <a:off x="2880850" y="83539"/>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E4E873D3-F826-7E92-2C20-1507D51D8F78}"/>
              </a:ext>
            </a:extLst>
          </p:cNvPr>
          <p:cNvSpPr/>
          <p:nvPr/>
        </p:nvSpPr>
        <p:spPr>
          <a:xfrm>
            <a:off x="-24630" y="879811"/>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F10183D-B51B-CAC5-715D-601A64B81FB3}"/>
              </a:ext>
            </a:extLst>
          </p:cNvPr>
          <p:cNvSpPr/>
          <p:nvPr/>
        </p:nvSpPr>
        <p:spPr>
          <a:xfrm>
            <a:off x="526905" y="514515"/>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152828" y="931641"/>
            <a:ext cx="7288115" cy="487506"/>
          </a:xfrm>
          <a:prstGeom prst="rect">
            <a:avLst/>
          </a:prstGeom>
        </p:spPr>
        <p:txBody>
          <a:bodyPr wrap="squar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 HISTORICAL DEVELOPMENT OF THE AFRICAN SYSTEM</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220851" y="1405203"/>
            <a:ext cx="8274120" cy="388696"/>
          </a:xfrm>
          <a:prstGeom prst="rect">
            <a:avLst/>
          </a:prstGeom>
        </p:spPr>
        <p:txBody>
          <a:bodyPr wrap="squar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The African system developed within a unique historical, political, and cultural context.</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2" name="Diagramme 21"/>
          <p:cNvGraphicFramePr/>
          <p:nvPr>
            <p:extLst>
              <p:ext uri="{D42A27DB-BD31-4B8C-83A1-F6EECF244321}">
                <p14:modId xmlns:p14="http://schemas.microsoft.com/office/powerpoint/2010/main" val="235359966"/>
              </p:ext>
            </p:extLst>
          </p:nvPr>
        </p:nvGraphicFramePr>
        <p:xfrm>
          <a:off x="240841" y="2367109"/>
          <a:ext cx="8903159" cy="41209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Rectangle 25"/>
          <p:cNvSpPr/>
          <p:nvPr/>
        </p:nvSpPr>
        <p:spPr>
          <a:xfrm>
            <a:off x="478495" y="5135023"/>
            <a:ext cx="2526889" cy="1015663"/>
          </a:xfrm>
          <a:prstGeom prst="rect">
            <a:avLst/>
          </a:prstGeom>
        </p:spPr>
        <p:txBody>
          <a:bodyPr wrap="square">
            <a:spAutoFit/>
          </a:bodyPr>
          <a:lstStyle/>
          <a:p>
            <a:r>
              <a:rPr lang="fr-FR" sz="2000" b="1" dirty="0">
                <a:solidFill>
                  <a:schemeClr val="bg1"/>
                </a:solidFill>
              </a:rPr>
              <a:t>The Post-Independence </a:t>
            </a:r>
            <a:endParaRPr lang="fr-FR" sz="2000" b="1" dirty="0" smtClean="0">
              <a:solidFill>
                <a:schemeClr val="bg1"/>
              </a:solidFill>
            </a:endParaRPr>
          </a:p>
          <a:p>
            <a:r>
              <a:rPr lang="fr-FR" sz="2000" b="1" dirty="0" err="1" smtClean="0">
                <a:solidFill>
                  <a:schemeClr val="bg1"/>
                </a:solidFill>
              </a:rPr>
              <a:t>Era</a:t>
            </a:r>
            <a:r>
              <a:rPr lang="fr-FR" sz="2000" b="1" dirty="0" smtClean="0">
                <a:solidFill>
                  <a:schemeClr val="bg1"/>
                </a:solidFill>
              </a:rPr>
              <a:t> </a:t>
            </a:r>
            <a:r>
              <a:rPr lang="fr-FR" sz="2000" b="1" dirty="0">
                <a:solidFill>
                  <a:schemeClr val="bg1"/>
                </a:solidFill>
              </a:rPr>
              <a:t>( 1950s-1970s)</a:t>
            </a:r>
          </a:p>
        </p:txBody>
      </p:sp>
      <p:sp>
        <p:nvSpPr>
          <p:cNvPr id="27" name="Rectangle 26"/>
          <p:cNvSpPr/>
          <p:nvPr/>
        </p:nvSpPr>
        <p:spPr>
          <a:xfrm>
            <a:off x="246680" y="1945455"/>
            <a:ext cx="2758704" cy="421654"/>
          </a:xfrm>
          <a:prstGeom prst="rect">
            <a:avLst/>
          </a:prstGeom>
        </p:spPr>
        <p:txBody>
          <a:bodyPr wrap="none">
            <a:spAutoFit/>
          </a:bodyPr>
          <a:lstStyle/>
          <a:p>
            <a:pPr>
              <a:lnSpc>
                <a:spcPct val="107000"/>
              </a:lnSpc>
              <a:spcAft>
                <a:spcPts val="800"/>
              </a:spcAft>
            </a:pPr>
            <a:r>
              <a:rPr lang="fr-FR" sz="2000" b="1" dirty="0">
                <a:solidFill>
                  <a:srgbClr val="0070C0"/>
                </a:solidFill>
                <a:latin typeface="Calibri" panose="020F0502020204030204" pitchFamily="34" charset="0"/>
                <a:ea typeface="Calibri" panose="020F0502020204030204" pitchFamily="34" charset="0"/>
                <a:cs typeface="Calibri" panose="020F0502020204030204" pitchFamily="34" charset="0"/>
              </a:rPr>
              <a:t>1. </a:t>
            </a:r>
            <a:r>
              <a:rPr lang="fr-FR" sz="2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Historical</a:t>
            </a:r>
            <a:r>
              <a:rPr lang="fr-FR" sz="2000" b="1" dirty="0">
                <a:solidFill>
                  <a:srgbClr val="0070C0"/>
                </a:solidFill>
                <a:latin typeface="Calibri" panose="020F0502020204030204" pitchFamily="34" charset="0"/>
                <a:ea typeface="Calibri" panose="020F0502020204030204" pitchFamily="34" charset="0"/>
                <a:cs typeface="Calibri" panose="020F0502020204030204" pitchFamily="34" charset="0"/>
              </a:rPr>
              <a:t> Background</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87588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C22E5FF-E3ED-5ABA-E67F-A0BFD4D8AC88}"/>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62CBA4A-9107-FE00-ECE7-78F3C196D0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85478" y="0"/>
            <a:ext cx="6068291" cy="856349"/>
          </a:xfrm>
          <a:prstGeom prst="rect">
            <a:avLst/>
          </a:prstGeom>
        </p:spPr>
      </p:pic>
      <p:sp>
        <p:nvSpPr>
          <p:cNvPr id="6" name="Rectangle 5">
            <a:extLst>
              <a:ext uri="{FF2B5EF4-FFF2-40B4-BE49-F238E27FC236}">
                <a16:creationId xmlns:a16="http://schemas.microsoft.com/office/drawing/2014/main" xmlns="" id="{40A6BE6E-C33F-4C3B-502C-E731171612E1}"/>
              </a:ext>
            </a:extLst>
          </p:cNvPr>
          <p:cNvSpPr/>
          <p:nvPr/>
        </p:nvSpPr>
        <p:spPr>
          <a:xfrm>
            <a:off x="0" y="6612527"/>
            <a:ext cx="9144000" cy="363987"/>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8110E51B-5272-DA86-D556-CEB76AFA9D85}"/>
              </a:ext>
            </a:extLst>
          </p:cNvPr>
          <p:cNvSpPr txBox="1"/>
          <p:nvPr/>
        </p:nvSpPr>
        <p:spPr>
          <a:xfrm>
            <a:off x="2771057" y="26951"/>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2" name="Rectangle 1"/>
          <p:cNvSpPr/>
          <p:nvPr/>
        </p:nvSpPr>
        <p:spPr>
          <a:xfrm>
            <a:off x="1080506" y="869684"/>
            <a:ext cx="6161550" cy="421654"/>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2. Emergence of the Regional Human Rights Framework</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Arrondir un rectangle avec un coin diagonal 6"/>
          <p:cNvSpPr/>
          <p:nvPr/>
        </p:nvSpPr>
        <p:spPr>
          <a:xfrm>
            <a:off x="353961" y="1508932"/>
            <a:ext cx="8357420" cy="2050345"/>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en-GB" b="1" dirty="0"/>
              <a:t>Limitations of the OAU Era:</a:t>
            </a:r>
            <a:endParaRPr lang="fr-FR" b="1" dirty="0"/>
          </a:p>
          <a:p>
            <a:pPr lvl="1"/>
            <a:r>
              <a:rPr lang="en-GB" dirty="0"/>
              <a:t>Primary institutional focus on decolonization, non-interference, and territorial integrity.</a:t>
            </a:r>
            <a:endParaRPr lang="fr-FR" dirty="0"/>
          </a:p>
          <a:p>
            <a:pPr lvl="1"/>
            <a:r>
              <a:rPr lang="en-GB" dirty="0"/>
              <a:t>Weak structural mechanisms for regional human rights oversight.</a:t>
            </a:r>
            <a:endParaRPr lang="fr-FR" dirty="0"/>
          </a:p>
          <a:p>
            <a:pPr lvl="1"/>
            <a:r>
              <a:rPr lang="en-GB" dirty="0"/>
              <a:t>Severe rights abuses under certain dictatorial regimes (e.g., Idi Amin in Uganda).</a:t>
            </a:r>
            <a:endParaRPr lang="fr-FR" dirty="0"/>
          </a:p>
          <a:p>
            <a:pPr lvl="1"/>
            <a:r>
              <a:rPr lang="en-GB" dirty="0"/>
              <a:t>Intense internal and international pressure to establish an African human rights mechanism.</a:t>
            </a:r>
            <a:endParaRPr lang="fr-FR" dirty="0"/>
          </a:p>
        </p:txBody>
      </p:sp>
      <p:sp>
        <p:nvSpPr>
          <p:cNvPr id="8" name="Arrondir un rectangle avec un coin diagonal 7"/>
          <p:cNvSpPr/>
          <p:nvPr/>
        </p:nvSpPr>
        <p:spPr>
          <a:xfrm>
            <a:off x="432619" y="3721829"/>
            <a:ext cx="8406581" cy="2662577"/>
          </a:xfrm>
          <a:prstGeom prst="round2Diag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en-GB" b="1" dirty="0"/>
              <a:t>Key Milestones in Designing the Architecture</a:t>
            </a:r>
            <a:r>
              <a:rPr lang="en-GB" dirty="0"/>
              <a:t>: </a:t>
            </a:r>
            <a:endParaRPr lang="fr-FR" dirty="0"/>
          </a:p>
          <a:p>
            <a:pPr lvl="1"/>
            <a:r>
              <a:rPr lang="en-GB" b="1" dirty="0"/>
              <a:t>1961 (Lagos, Nigeria)</a:t>
            </a:r>
            <a:r>
              <a:rPr lang="en-GB" dirty="0"/>
              <a:t>: Concept first formally formulated during a congress of African jurists (</a:t>
            </a:r>
            <a:r>
              <a:rPr lang="en-GB" i="1" dirty="0"/>
              <a:t>The Law of Lagos</a:t>
            </a:r>
            <a:r>
              <a:rPr lang="en-GB" dirty="0"/>
              <a:t>).</a:t>
            </a:r>
            <a:endParaRPr lang="fr-FR" dirty="0"/>
          </a:p>
          <a:p>
            <a:pPr lvl="1"/>
            <a:r>
              <a:rPr lang="en-GB" b="1" dirty="0"/>
              <a:t>1960s–1970s</a:t>
            </a:r>
            <a:r>
              <a:rPr lang="en-GB" dirty="0"/>
              <a:t>: Progressive development through symposia organized by the UN and the International Commission of Jurists (ICJ).</a:t>
            </a:r>
            <a:endParaRPr lang="fr-FR" dirty="0"/>
          </a:p>
          <a:p>
            <a:pPr lvl="1"/>
            <a:r>
              <a:rPr lang="en-GB" b="1" dirty="0"/>
              <a:t>1979</a:t>
            </a:r>
            <a:r>
              <a:rPr lang="en-GB" dirty="0"/>
              <a:t>: President Léopold </a:t>
            </a:r>
            <a:r>
              <a:rPr lang="en-GB" dirty="0" err="1"/>
              <a:t>Sédar</a:t>
            </a:r>
            <a:r>
              <a:rPr lang="en-GB" dirty="0"/>
              <a:t> Senghor (Senegal) introduced an agenda item to create a regional framework, commissioning a preliminary draft.</a:t>
            </a:r>
            <a:endParaRPr lang="fr-FR" dirty="0"/>
          </a:p>
          <a:p>
            <a:pPr lvl="1"/>
            <a:r>
              <a:rPr lang="en-GB" b="1" dirty="0"/>
              <a:t>1980–1981 (Banjul, The Gambia)</a:t>
            </a:r>
            <a:r>
              <a:rPr lang="en-GB" dirty="0"/>
              <a:t>: Submission and refinement of the draft before the OAU Conferences of Ministers of Justice.</a:t>
            </a:r>
            <a:endParaRPr lang="fr-FR" dirty="0"/>
          </a:p>
        </p:txBody>
      </p:sp>
      <p:sp>
        <p:nvSpPr>
          <p:cNvPr id="10" name="Rectangle 9">
            <a:extLst>
              <a:ext uri="{FF2B5EF4-FFF2-40B4-BE49-F238E27FC236}">
                <a16:creationId xmlns:a16="http://schemas.microsoft.com/office/drawing/2014/main" xmlns="" id="{0F10183D-B51B-CAC5-715D-601A64B81FB3}"/>
              </a:ext>
            </a:extLst>
          </p:cNvPr>
          <p:cNvSpPr/>
          <p:nvPr/>
        </p:nvSpPr>
        <p:spPr>
          <a:xfrm>
            <a:off x="432619" y="377771"/>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1" name="Rectangle 10">
            <a:extLst>
              <a:ext uri="{FF2B5EF4-FFF2-40B4-BE49-F238E27FC236}">
                <a16:creationId xmlns:a16="http://schemas.microsoft.com/office/drawing/2014/main" xmlns="" id="{E4E873D3-F826-7E92-2C20-1507D51D8F78}"/>
              </a:ext>
            </a:extLst>
          </p:cNvPr>
          <p:cNvSpPr/>
          <p:nvPr/>
        </p:nvSpPr>
        <p:spPr>
          <a:xfrm>
            <a:off x="-18621" y="788238"/>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2960071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C22E5FF-E3ED-5ABA-E67F-A0BFD4D8AC88}"/>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A62CBA4A-9107-FE00-ECE7-78F3C196D02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105206" y="147277"/>
            <a:ext cx="6068291" cy="856349"/>
          </a:xfrm>
          <a:prstGeom prst="rect">
            <a:avLst/>
          </a:prstGeom>
        </p:spPr>
      </p:pic>
      <p:sp>
        <p:nvSpPr>
          <p:cNvPr id="6" name="Rectangle 5">
            <a:extLst>
              <a:ext uri="{FF2B5EF4-FFF2-40B4-BE49-F238E27FC236}">
                <a16:creationId xmlns:a16="http://schemas.microsoft.com/office/drawing/2014/main" xmlns="" id="{40A6BE6E-C33F-4C3B-502C-E731171612E1}"/>
              </a:ext>
            </a:extLst>
          </p:cNvPr>
          <p:cNvSpPr/>
          <p:nvPr/>
        </p:nvSpPr>
        <p:spPr>
          <a:xfrm>
            <a:off x="0" y="6612527"/>
            <a:ext cx="9144000" cy="363987"/>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8110E51B-5272-DA86-D556-CEB76AFA9D85}"/>
              </a:ext>
            </a:extLst>
          </p:cNvPr>
          <p:cNvSpPr txBox="1"/>
          <p:nvPr/>
        </p:nvSpPr>
        <p:spPr>
          <a:xfrm>
            <a:off x="2662902" y="278848"/>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2" name="Rectangle 1"/>
          <p:cNvSpPr/>
          <p:nvPr/>
        </p:nvSpPr>
        <p:spPr>
          <a:xfrm>
            <a:off x="1283109" y="1536713"/>
            <a:ext cx="6577780" cy="421654"/>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2. Emergence of the Regional Human Rights Framework</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Arrondir un rectangle avec un coin diagonal 6"/>
          <p:cNvSpPr/>
          <p:nvPr/>
        </p:nvSpPr>
        <p:spPr>
          <a:xfrm>
            <a:off x="393289" y="2534879"/>
            <a:ext cx="8357420" cy="320884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fr-FR" b="1" dirty="0" smtClean="0"/>
          </a:p>
          <a:p>
            <a:pPr lvl="0"/>
            <a:r>
              <a:rPr lang="fr-FR" b="1" dirty="0" smtClean="0"/>
              <a:t>Adoption </a:t>
            </a:r>
            <a:r>
              <a:rPr lang="en-GB" b="1" dirty="0"/>
              <a:t>and Implementation</a:t>
            </a:r>
            <a:r>
              <a:rPr lang="en-GB" dirty="0"/>
              <a:t> </a:t>
            </a:r>
            <a:r>
              <a:rPr lang="en-GB" dirty="0" smtClean="0"/>
              <a:t>:</a:t>
            </a:r>
          </a:p>
          <a:p>
            <a:pPr lvl="0"/>
            <a:endParaRPr lang="fr-FR" dirty="0"/>
          </a:p>
          <a:p>
            <a:pPr lvl="1"/>
            <a:r>
              <a:rPr lang="en-GB" b="1" dirty="0"/>
              <a:t>June 27, 1981 (Nairobi, Kenya)</a:t>
            </a:r>
            <a:r>
              <a:rPr lang="en-GB" dirty="0"/>
              <a:t>: Official adoption of the </a:t>
            </a:r>
            <a:r>
              <a:rPr lang="en-GB" i="1" dirty="0"/>
              <a:t>African Charter on Human and Peoples’ Rights</a:t>
            </a:r>
            <a:r>
              <a:rPr lang="en-GB" dirty="0" smtClean="0"/>
              <a:t>.</a:t>
            </a:r>
          </a:p>
          <a:p>
            <a:pPr lvl="1"/>
            <a:endParaRPr lang="fr-FR" dirty="0"/>
          </a:p>
          <a:p>
            <a:pPr lvl="1"/>
            <a:r>
              <a:rPr lang="en-GB" b="1" dirty="0"/>
              <a:t>October 21, 1986</a:t>
            </a:r>
            <a:r>
              <a:rPr lang="en-GB" dirty="0"/>
              <a:t>: Formal entry into force of the Charter, making October 21 the annual celebration of </a:t>
            </a:r>
            <a:r>
              <a:rPr lang="en-GB" i="1" dirty="0"/>
              <a:t>African Human Rights Day</a:t>
            </a:r>
            <a:r>
              <a:rPr lang="en-GB" dirty="0" smtClean="0"/>
              <a:t>.</a:t>
            </a:r>
          </a:p>
          <a:p>
            <a:pPr lvl="1"/>
            <a:endParaRPr lang="en-GB" dirty="0" smtClean="0"/>
          </a:p>
          <a:p>
            <a:pPr lvl="1"/>
            <a:r>
              <a:rPr lang="en-GB" b="1" dirty="0" smtClean="0"/>
              <a:t>Evolution</a:t>
            </a:r>
            <a:r>
              <a:rPr lang="en-GB" dirty="0" smtClean="0"/>
              <a:t>: Served as the foundational bedrock for subsequent specialized instruments and human rights institutions.</a:t>
            </a:r>
          </a:p>
          <a:p>
            <a:pPr lvl="1"/>
            <a:endParaRPr lang="fr-FR" dirty="0"/>
          </a:p>
        </p:txBody>
      </p:sp>
      <p:sp>
        <p:nvSpPr>
          <p:cNvPr id="10" name="Rectangle 9">
            <a:extLst>
              <a:ext uri="{FF2B5EF4-FFF2-40B4-BE49-F238E27FC236}">
                <a16:creationId xmlns:a16="http://schemas.microsoft.com/office/drawing/2014/main" xmlns="" id="{E4E873D3-F826-7E92-2C20-1507D51D8F78}"/>
              </a:ext>
            </a:extLst>
          </p:cNvPr>
          <p:cNvSpPr/>
          <p:nvPr/>
        </p:nvSpPr>
        <p:spPr>
          <a:xfrm>
            <a:off x="0" y="1516631"/>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1" name="Rectangle 10">
            <a:extLst>
              <a:ext uri="{FF2B5EF4-FFF2-40B4-BE49-F238E27FC236}">
                <a16:creationId xmlns:a16="http://schemas.microsoft.com/office/drawing/2014/main" xmlns="" id="{0F10183D-B51B-CAC5-715D-601A64B81FB3}"/>
              </a:ext>
            </a:extLst>
          </p:cNvPr>
          <p:cNvSpPr/>
          <p:nvPr/>
        </p:nvSpPr>
        <p:spPr>
          <a:xfrm>
            <a:off x="323420" y="1054813"/>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3188119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19211"/>
            <a:ext cx="6068291" cy="856349"/>
          </a:xfrm>
          <a:prstGeom prst="rect">
            <a:avLst/>
          </a:prstGeom>
        </p:spPr>
      </p:pic>
      <p:sp>
        <p:nvSpPr>
          <p:cNvPr id="6" name="Rectangle 5">
            <a:extLst>
              <a:ext uri="{FF2B5EF4-FFF2-40B4-BE49-F238E27FC236}">
                <a16:creationId xmlns:a16="http://schemas.microsoft.com/office/drawing/2014/main" xmlns="" id="{AAD819A3-92F1-3D33-71E2-0ECBB4CDD752}"/>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C481055B-F56F-5436-F74D-DE139F7CDFBE}"/>
              </a:ext>
            </a:extLst>
          </p:cNvPr>
          <p:cNvSpPr txBox="1"/>
          <p:nvPr/>
        </p:nvSpPr>
        <p:spPr>
          <a:xfrm>
            <a:off x="2643238" y="138598"/>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0" y="898121"/>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549563" y="441780"/>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211911" y="859978"/>
            <a:ext cx="5353517"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II. FOUNDATIONAL LEGAL INSTRUMENTS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323234" y="1392642"/>
            <a:ext cx="8283677" cy="685059"/>
          </a:xfrm>
          <a:prstGeom prst="rect">
            <a:avLst/>
          </a:prstGeom>
        </p:spPr>
        <p:txBody>
          <a:bodyPr wrap="squar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The system is built on a series of treaties, protocols, and charters that define human rights and state obligations.</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7"/>
          <p:cNvSpPr/>
          <p:nvPr/>
        </p:nvSpPr>
        <p:spPr>
          <a:xfrm>
            <a:off x="408038" y="2045405"/>
            <a:ext cx="8735962" cy="1116972"/>
          </a:xfrm>
          <a:prstGeom prst="rect">
            <a:avLst/>
          </a:prstGeom>
        </p:spPr>
        <p:txBody>
          <a:bodyPr wrap="square">
            <a:spAutoFit/>
          </a:bodyPr>
          <a:lstStyle/>
          <a:p>
            <a:pPr>
              <a:lnSpc>
                <a:spcPct val="107000"/>
              </a:lnSpc>
              <a:spcAft>
                <a:spcPts val="800"/>
              </a:spcAft>
            </a:pP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1. The Banjul Charter</a:t>
            </a:r>
            <a:endParaRPr lang="fr-FR" sz="20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The cornerstone of the system is the </a:t>
            </a:r>
            <a:r>
              <a:rPr lang="en-GB" i="1" dirty="0">
                <a:latin typeface="Calibri" panose="020F0502020204030204" pitchFamily="34" charset="0"/>
                <a:ea typeface="Calibri" panose="020F0502020204030204" pitchFamily="34" charset="0"/>
                <a:cs typeface="Calibri" panose="020F0502020204030204" pitchFamily="34" charset="0"/>
              </a:rPr>
              <a:t>African Charter on Human and Peoples' Rights</a:t>
            </a:r>
            <a:r>
              <a:rPr lang="en-GB" dirty="0">
                <a:latin typeface="Calibri" panose="020F0502020204030204" pitchFamily="34" charset="0"/>
                <a:ea typeface="Calibri" panose="020F0502020204030204" pitchFamily="34" charset="0"/>
                <a:cs typeface="Calibri" panose="020F0502020204030204" pitchFamily="34" charset="0"/>
              </a:rPr>
              <a:t> (Banjul Charter). It exhibits several unique legal characteristics:</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à coins arrondis 10"/>
          <p:cNvSpPr/>
          <p:nvPr/>
        </p:nvSpPr>
        <p:spPr>
          <a:xfrm>
            <a:off x="323234" y="3235404"/>
            <a:ext cx="8495071" cy="1083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smtClean="0"/>
              <a:t>Indivisibility of Rights</a:t>
            </a:r>
            <a:r>
              <a:rPr lang="en-GB" dirty="0" smtClean="0"/>
              <a:t>: Placing civil and political rights (e.g., freedom of expression, fair trial) on an equal footing with economic, social, and cultural rights (e.g., health, education, work, religious and linguistic freedoms and cultural expression).</a:t>
            </a:r>
            <a:endParaRPr lang="fr-FR" dirty="0"/>
          </a:p>
        </p:txBody>
      </p:sp>
      <p:sp>
        <p:nvSpPr>
          <p:cNvPr id="14" name="Rectangle à coins arrondis 13"/>
          <p:cNvSpPr/>
          <p:nvPr/>
        </p:nvSpPr>
        <p:spPr>
          <a:xfrm>
            <a:off x="366250" y="4464714"/>
            <a:ext cx="8409040" cy="10081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Peoples' Rights (Collective Rights)</a:t>
            </a:r>
            <a:r>
              <a:rPr lang="en-GB" dirty="0"/>
              <a:t>: Codifying collective rights, including the right to self-determination, socio-economic development, peace, and a favourable environment</a:t>
            </a:r>
            <a:r>
              <a:rPr lang="en-GB" dirty="0" smtClean="0"/>
              <a:t>.</a:t>
            </a:r>
            <a:endParaRPr lang="fr-FR" dirty="0"/>
          </a:p>
        </p:txBody>
      </p:sp>
      <p:sp>
        <p:nvSpPr>
          <p:cNvPr id="15" name="Rectangle à coins arrondis 14"/>
          <p:cNvSpPr/>
          <p:nvPr/>
        </p:nvSpPr>
        <p:spPr>
          <a:xfrm>
            <a:off x="366250" y="5617003"/>
            <a:ext cx="8411498" cy="9542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Individual Duties</a:t>
            </a:r>
            <a:r>
              <a:rPr lang="en-GB" dirty="0"/>
              <a:t>: Explicitly outlining an individual's ethical and legal duties toward their family, society, and the State.</a:t>
            </a:r>
            <a:endParaRPr lang="fr-FR" dirty="0"/>
          </a:p>
        </p:txBody>
      </p:sp>
    </p:spTree>
    <p:extLst>
      <p:ext uri="{BB962C8B-B14F-4D97-AF65-F5344CB8AC3E}">
        <p14:creationId xmlns:p14="http://schemas.microsoft.com/office/powerpoint/2010/main" val="9856073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205833"/>
            <a:ext cx="6068291" cy="856349"/>
          </a:xfrm>
          <a:prstGeom prst="rect">
            <a:avLst/>
          </a:prstGeom>
        </p:spPr>
      </p:pic>
      <p:sp>
        <p:nvSpPr>
          <p:cNvPr id="6" name="Rectangle 5">
            <a:extLst>
              <a:ext uri="{FF2B5EF4-FFF2-40B4-BE49-F238E27FC236}">
                <a16:creationId xmlns:a16="http://schemas.microsoft.com/office/drawing/2014/main" xmlns="" id="{AAD819A3-92F1-3D33-71E2-0ECBB4CDD752}"/>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C481055B-F56F-5436-F74D-DE139F7CDFBE}"/>
              </a:ext>
            </a:extLst>
          </p:cNvPr>
          <p:cNvSpPr txBox="1"/>
          <p:nvPr/>
        </p:nvSpPr>
        <p:spPr>
          <a:xfrm>
            <a:off x="2584244" y="282143"/>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0" y="1347760"/>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549563" y="906429"/>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168568" y="1365926"/>
            <a:ext cx="5353517"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II. FOUNDATIONAL LEGAL INSTRUMENTS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à coins arrondis 10"/>
          <p:cNvSpPr/>
          <p:nvPr/>
        </p:nvSpPr>
        <p:spPr>
          <a:xfrm>
            <a:off x="225525" y="2280317"/>
            <a:ext cx="8722443" cy="192335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GB" sz="2000" b="1" dirty="0" err="1"/>
              <a:t>Clawback</a:t>
            </a:r>
            <a:r>
              <a:rPr lang="en-GB" sz="2000" b="1" dirty="0"/>
              <a:t> Clauses and Internal Limitations</a:t>
            </a:r>
            <a:r>
              <a:rPr lang="en-GB" sz="2000" dirty="0"/>
              <a:t>: Permitting states to restrict guaranteed rights through broad internal limitations (e.g., Articles 8, 9, 10, and 11). These are balanced against pervasive individual duties to the State (Articles 27 and 29) and broad national security exemptions that allow governments to restrict protections in the public interest.</a:t>
            </a:r>
            <a:endParaRPr lang="fr-FR" sz="2000" dirty="0"/>
          </a:p>
        </p:txBody>
      </p:sp>
      <p:sp>
        <p:nvSpPr>
          <p:cNvPr id="14" name="Rectangle à coins arrondis 13"/>
          <p:cNvSpPr/>
          <p:nvPr/>
        </p:nvSpPr>
        <p:spPr>
          <a:xfrm>
            <a:off x="268541" y="4375325"/>
            <a:ext cx="8636412" cy="194560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r>
              <a:rPr lang="en-GB" sz="2000" b="1" dirty="0"/>
              <a:t>Absence of a Derogation Clause</a:t>
            </a:r>
            <a:r>
              <a:rPr lang="en-GB" sz="2000" dirty="0"/>
              <a:t>: Most international treaties (like the ICCPR) allow states to suspend explicitly certain rights during emergencies while keeping core rights non-</a:t>
            </a:r>
            <a:r>
              <a:rPr lang="en-GB" sz="2000" dirty="0" err="1"/>
              <a:t>derogable</a:t>
            </a:r>
            <a:r>
              <a:rPr lang="en-GB" sz="2000" dirty="0"/>
              <a:t> (absolute). The African Charter contains no derogation clause. While the African Commission has ruled that states cannot suspend Charter rights during emergencies, the lack of an explicit text enables governments to justify rights limitations during crises.</a:t>
            </a:r>
            <a:endParaRPr lang="fr-FR" sz="2000" dirty="0"/>
          </a:p>
        </p:txBody>
      </p:sp>
    </p:spTree>
    <p:extLst>
      <p:ext uri="{BB962C8B-B14F-4D97-AF65-F5344CB8AC3E}">
        <p14:creationId xmlns:p14="http://schemas.microsoft.com/office/powerpoint/2010/main" val="4033001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3A597-89A2-1666-911E-533E4868EF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xmlns="" id="{D19144F7-A5D3-CFCE-5943-5D1297B7CCB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75709" y="205833"/>
            <a:ext cx="6068291" cy="856349"/>
          </a:xfrm>
          <a:prstGeom prst="rect">
            <a:avLst/>
          </a:prstGeom>
        </p:spPr>
      </p:pic>
      <p:sp>
        <p:nvSpPr>
          <p:cNvPr id="6" name="Rectangle 5">
            <a:extLst>
              <a:ext uri="{FF2B5EF4-FFF2-40B4-BE49-F238E27FC236}">
                <a16:creationId xmlns:a16="http://schemas.microsoft.com/office/drawing/2014/main" xmlns="" id="{AAD819A3-92F1-3D33-71E2-0ECBB4CDD752}"/>
              </a:ext>
            </a:extLst>
          </p:cNvPr>
          <p:cNvSpPr/>
          <p:nvPr/>
        </p:nvSpPr>
        <p:spPr>
          <a:xfrm>
            <a:off x="0" y="6634065"/>
            <a:ext cx="9144000" cy="223935"/>
          </a:xfrm>
          <a:prstGeom prst="rect">
            <a:avLst/>
          </a:prstGeom>
          <a:solidFill>
            <a:srgbClr val="3F9DA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a:t> </a:t>
            </a:r>
          </a:p>
        </p:txBody>
      </p:sp>
      <p:sp>
        <p:nvSpPr>
          <p:cNvPr id="9" name="ZoneTexte 8">
            <a:extLst>
              <a:ext uri="{FF2B5EF4-FFF2-40B4-BE49-F238E27FC236}">
                <a16:creationId xmlns:a16="http://schemas.microsoft.com/office/drawing/2014/main" xmlns="" id="{C481055B-F56F-5436-F74D-DE139F7CDFBE}"/>
              </a:ext>
            </a:extLst>
          </p:cNvPr>
          <p:cNvSpPr txBox="1"/>
          <p:nvPr/>
        </p:nvSpPr>
        <p:spPr>
          <a:xfrm>
            <a:off x="2653070" y="350556"/>
            <a:ext cx="6697134" cy="400110"/>
          </a:xfrm>
          <a:prstGeom prst="rect">
            <a:avLst/>
          </a:prstGeom>
          <a:noFill/>
        </p:spPr>
        <p:txBody>
          <a:bodyPr wrap="square" rtlCol="0">
            <a:spAutoFit/>
          </a:bodyPr>
          <a:lstStyle/>
          <a:p>
            <a:pPr algn="ctr"/>
            <a:r>
              <a:rPr lang="en-US" sz="2000" dirty="0">
                <a:solidFill>
                  <a:schemeClr val="bg1"/>
                </a:solidFill>
                <a:latin typeface="Futura T OT Demi" panose="02000000000000000000"/>
              </a:rPr>
              <a:t>African Human Rights Protection System</a:t>
            </a:r>
            <a:endParaRPr lang="fr-FR" sz="2000" dirty="0">
              <a:solidFill>
                <a:schemeClr val="bg1"/>
              </a:solidFill>
              <a:latin typeface="Futura T OT Demi" panose="02000000000000000000"/>
            </a:endParaRPr>
          </a:p>
        </p:txBody>
      </p:sp>
      <p:sp>
        <p:nvSpPr>
          <p:cNvPr id="18" name="Rectangle 17">
            <a:extLst>
              <a:ext uri="{FF2B5EF4-FFF2-40B4-BE49-F238E27FC236}">
                <a16:creationId xmlns:a16="http://schemas.microsoft.com/office/drawing/2014/main" xmlns="" id="{F626C01D-8CED-801A-B8A0-9A93A96CCD7C}"/>
              </a:ext>
            </a:extLst>
          </p:cNvPr>
          <p:cNvSpPr/>
          <p:nvPr/>
        </p:nvSpPr>
        <p:spPr>
          <a:xfrm>
            <a:off x="-51461" y="1241856"/>
            <a:ext cx="1099127" cy="461818"/>
          </a:xfrm>
          <a:prstGeom prst="rect">
            <a:avLst/>
          </a:prstGeom>
          <a:solidFill>
            <a:srgbClr val="3F9D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xmlns="" id="{0DABC81E-EE5B-CECA-776E-262747A768D3}"/>
              </a:ext>
            </a:extLst>
          </p:cNvPr>
          <p:cNvSpPr/>
          <p:nvPr/>
        </p:nvSpPr>
        <p:spPr>
          <a:xfrm>
            <a:off x="498102" y="780038"/>
            <a:ext cx="1099127" cy="4618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Rectangle 1"/>
          <p:cNvSpPr/>
          <p:nvPr/>
        </p:nvSpPr>
        <p:spPr>
          <a:xfrm>
            <a:off x="1391795" y="1287608"/>
            <a:ext cx="5353517" cy="487506"/>
          </a:xfrm>
          <a:prstGeom prst="rect">
            <a:avLst/>
          </a:prstGeom>
        </p:spPr>
        <p:txBody>
          <a:bodyPr wrap="none">
            <a:spAutoFit/>
          </a:bodyPr>
          <a:lstStyle/>
          <a:p>
            <a:pP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Calibri" panose="020F0502020204030204" pitchFamily="34" charset="0"/>
              </a:rPr>
              <a:t>II. FOUNDATIONAL LEGAL INSTRUMENTS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 name="Rectangle à coins arrondis 14"/>
          <p:cNvSpPr/>
          <p:nvPr/>
        </p:nvSpPr>
        <p:spPr>
          <a:xfrm>
            <a:off x="1693607" y="2490424"/>
            <a:ext cx="5395452" cy="152113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ctr"/>
            <a:r>
              <a:rPr lang="en-GB" sz="2000" b="1" dirty="0"/>
              <a:t>Normative Reconciliation</a:t>
            </a:r>
            <a:r>
              <a:rPr lang="en-GB" sz="2000" dirty="0"/>
              <a:t>: </a:t>
            </a:r>
            <a:endParaRPr lang="en-GB" sz="2000" dirty="0" smtClean="0"/>
          </a:p>
          <a:p>
            <a:pPr lvl="0" algn="ctr"/>
            <a:r>
              <a:rPr lang="en-GB" sz="2000" dirty="0" smtClean="0"/>
              <a:t>Bridging </a:t>
            </a:r>
            <a:r>
              <a:rPr lang="en-GB" sz="2000" dirty="0"/>
              <a:t>universal human rights principles with distinct African values, traditions, and cultural contexts.</a:t>
            </a:r>
            <a:endParaRPr lang="fr-FR" sz="2000" dirty="0"/>
          </a:p>
        </p:txBody>
      </p:sp>
      <p:sp>
        <p:nvSpPr>
          <p:cNvPr id="5" name="Rectangle à coins arrondis 4"/>
          <p:cNvSpPr/>
          <p:nvPr/>
        </p:nvSpPr>
        <p:spPr>
          <a:xfrm>
            <a:off x="1735542" y="4447921"/>
            <a:ext cx="5353517" cy="11616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endParaRPr lang="en-GB" b="1" dirty="0" smtClean="0"/>
          </a:p>
          <a:p>
            <a:pPr lvl="0" algn="ctr"/>
            <a:r>
              <a:rPr lang="en-GB" sz="2000" b="1" dirty="0" smtClean="0"/>
              <a:t>Universal </a:t>
            </a:r>
            <a:r>
              <a:rPr lang="en-GB" sz="2000" b="1" dirty="0"/>
              <a:t>Continental Ratification</a:t>
            </a:r>
            <a:r>
              <a:rPr lang="en-GB" sz="2000" dirty="0"/>
              <a:t>: </a:t>
            </a:r>
            <a:endParaRPr lang="en-GB" sz="2000" dirty="0" smtClean="0"/>
          </a:p>
          <a:p>
            <a:pPr lvl="0" algn="ctr"/>
            <a:r>
              <a:rPr lang="en-GB" sz="2000" dirty="0" smtClean="0"/>
              <a:t>ratification </a:t>
            </a:r>
            <a:r>
              <a:rPr lang="en-GB" sz="2000" dirty="0"/>
              <a:t>all African States, except </a:t>
            </a:r>
            <a:r>
              <a:rPr lang="en-GB" sz="2000" dirty="0" smtClean="0"/>
              <a:t>one.</a:t>
            </a:r>
          </a:p>
          <a:p>
            <a:pPr lvl="0"/>
            <a:r>
              <a:rPr lang="en-GB" dirty="0" smtClean="0"/>
              <a:t> </a:t>
            </a:r>
            <a:endParaRPr lang="fr-FR" dirty="0"/>
          </a:p>
        </p:txBody>
      </p:sp>
    </p:spTree>
    <p:extLst>
      <p:ext uri="{BB962C8B-B14F-4D97-AF65-F5344CB8AC3E}">
        <p14:creationId xmlns:p14="http://schemas.microsoft.com/office/powerpoint/2010/main" val="412490812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9be14da-8c23-44d3-b273-5df48c83ce20">
      <Terms xmlns="http://schemas.microsoft.com/office/infopath/2007/PartnerControls"/>
    </lcf76f155ced4ddcb4097134ff3c332f>
    <TaxCatchAll xmlns="4d9263a7-153f-48f5-8dbd-d504312fa06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F06D66A6FE5D34AB2739B397A70E60B" ma:contentTypeVersion="13" ma:contentTypeDescription="Crée un document." ma:contentTypeScope="" ma:versionID="4df906a1e018a40b749ff08cb2c8acc0">
  <xsd:schema xmlns:xsd="http://www.w3.org/2001/XMLSchema" xmlns:xs="http://www.w3.org/2001/XMLSchema" xmlns:p="http://schemas.microsoft.com/office/2006/metadata/properties" xmlns:ns2="49be14da-8c23-44d3-b273-5df48c83ce20" xmlns:ns3="4d9263a7-153f-48f5-8dbd-d504312fa064" targetNamespace="http://schemas.microsoft.com/office/2006/metadata/properties" ma:root="true" ma:fieldsID="c4159080075421258ee3a7dd68632a32" ns2:_="" ns3:_="">
    <xsd:import namespace="49be14da-8c23-44d3-b273-5df48c83ce20"/>
    <xsd:import namespace="4d9263a7-153f-48f5-8dbd-d504312fa06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be14da-8c23-44d3-b273-5df48c83ce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c6898480-bc61-420f-9718-a9609128589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d9263a7-153f-48f5-8dbd-d504312fa064"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82240ed-8d2a-442e-864d-afb9b77fd677}" ma:internalName="TaxCatchAll" ma:showField="CatchAllData" ma:web="4d9263a7-153f-48f5-8dbd-d504312fa0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A6B26A-0D34-42B7-A2A5-02B017E94FDD}">
  <ds:schemaRefs>
    <ds:schemaRef ds:uri="http://schemas.openxmlformats.org/package/2006/metadata/core-properties"/>
    <ds:schemaRef ds:uri="http://purl.org/dc/elements/1.1/"/>
    <ds:schemaRef ds:uri="49be14da-8c23-44d3-b273-5df48c83ce20"/>
    <ds:schemaRef ds:uri="http://purl.org/dc/dcmitype/"/>
    <ds:schemaRef ds:uri="http://purl.org/dc/terms/"/>
    <ds:schemaRef ds:uri="http://schemas.microsoft.com/office/2006/documentManagement/types"/>
    <ds:schemaRef ds:uri="http://schemas.microsoft.com/office/infopath/2007/PartnerControls"/>
    <ds:schemaRef ds:uri="4d9263a7-153f-48f5-8dbd-d504312fa064"/>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E66CEE2C-73B2-4E82-90F7-F127F81E2B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be14da-8c23-44d3-b273-5df48c83ce20"/>
    <ds:schemaRef ds:uri="4d9263a7-153f-48f5-8dbd-d504312fa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70EFBB7-4243-484D-A378-DE69CC6796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751</TotalTime>
  <Words>3910</Words>
  <Application>Microsoft Office PowerPoint</Application>
  <PresentationFormat>Affichage à l'écran (4:3)</PresentationFormat>
  <Paragraphs>273</Paragraphs>
  <Slides>32</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32</vt:i4>
      </vt:variant>
    </vt:vector>
  </HeadingPairs>
  <TitlesOfParts>
    <vt:vector size="41" baseType="lpstr">
      <vt:lpstr>Arial</vt:lpstr>
      <vt:lpstr>Calibri</vt:lpstr>
      <vt:lpstr>Calibri Light</vt:lpstr>
      <vt:lpstr>Courier New</vt:lpstr>
      <vt:lpstr>Futura T OT Demi</vt:lpstr>
      <vt:lpstr>Futura T OT Light</vt:lpstr>
      <vt:lpstr>Symbol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Aline Kernel</dc:creator>
  <cp:lastModifiedBy>hp</cp:lastModifiedBy>
  <cp:revision>88</cp:revision>
  <cp:lastPrinted>2022-09-26T09:46:05Z</cp:lastPrinted>
  <dcterms:created xsi:type="dcterms:W3CDTF">2022-09-26T06:27:22Z</dcterms:created>
  <dcterms:modified xsi:type="dcterms:W3CDTF">2026-06-01T12:55:29Z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0x0101007F06D66A6FE5D34AB2739B397A70E60B</vt:lpwstr>
  </property>
  <property fmtid="{D5CDD505-2E9C-101B-9397-08002B2CF9AE}" pid="3" name="MediaServiceImageTags">
    <vt:lpwstr/>
  </property>
</Properties>
</file>